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fntdata" ContentType="application/x-fontdata"/>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9144000" cy="5143500"/>
  <p:notesSz cx="5143500" cy="9144000"/>
  <p:embeddedFontLst>
    <p:embeddedFont>
      <p:font typeface="DM Sans"/>
      <p:boldItalic r:id="rId24"/>
      <p:regular r:id="rId25"/>
      <p:italic r:id="rId26"/>
      <p:bold r:id="rId27"/>
    </p:embeddedFont>
    <p:embeddedFont>
      <p:font typeface="DM Mono"/>
      <p:regular r:id="rId28"/>
      <p:italic r:id="rId29"/>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24" Type="http://schemas.openxmlformats.org/officeDocument/2006/relationships/font" Target="fonts/DMSans-boldItalic.fntdata"/><Relationship Id="rId25" Type="http://schemas.openxmlformats.org/officeDocument/2006/relationships/font" Target="fonts/DMSans-regular.fntdata"/><Relationship Id="rId26" Type="http://schemas.openxmlformats.org/officeDocument/2006/relationships/font" Target="fonts/DMSans-italic.fntdata"/><Relationship Id="rId27" Type="http://schemas.openxmlformats.org/officeDocument/2006/relationships/font" Target="fonts/DMSans-bold.fntdata"/><Relationship Id="rId28" Type="http://schemas.openxmlformats.org/officeDocument/2006/relationships/font" Target="fonts/DMMono-regular.fntdata"/><Relationship Id="rId29" Type="http://schemas.openxmlformats.org/officeDocument/2006/relationships/font" Target="fonts/DMMono-italic.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hyperlink" Target="https://github.com/zanq-mw/A.Iverson" TargetMode="External"/><Relationship Id="rId12" Type="http://schemas.openxmlformats.org/officeDocument/2006/relationships/hyperlink" Target="https://pitch.com?utm_medium=product-presentation&amp;utm_source=powerpoint-export&amp;utm_campaign=bottom_bar_cta&amp;utm_content=5f825f28-1ce3-46ea-8142-16605becde30&amp;utm_term=PDF-PPTX-lastslide&amp;ad_group=control"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svg"/><Relationship Id="rId4" Type="http://schemas.openxmlformats.org/officeDocument/2006/relationships/image" Target="../media/image-1-4.png"/><Relationship Id="rId5" Type="http://schemas.openxmlformats.org/officeDocument/2006/relationships/image" Target="../media/image-1-5.sv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svg"/><Relationship Id="rId10" Type="http://schemas.openxmlformats.org/officeDocument/2006/relationships/image" Target="../media/image-1-9.png"/><Relationship Id="rId11" Type="http://schemas.openxmlformats.org/officeDocument/2006/relationships/image" Target="../media/image-1-10.svg"/><Relationship Id="rId13" Type="http://schemas.openxmlformats.org/officeDocument/2006/relationships/slideLayout" Target="../slideLayouts/slideLayout1.xml"/><Relationship Id="rId1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8" Type="http://schemas.openxmlformats.org/officeDocument/2006/relationships/hyperlink" Target="https://pitch.com?utm_medium=product-presentation&amp;utm_source=powerpoint-export&amp;utm_campaign=bottom_bar_cta&amp;utm_content=5f825f28-1ce3-46ea-8142-16605becde30&amp;utm_term=PDF-PPTX-lastslide&amp;ad_group=control"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svg"/><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image" Target="../media/image-10-6.png"/><Relationship Id="rId7" Type="http://schemas.openxmlformats.org/officeDocument/2006/relationships/image" Target="../media/image-10-7.svg"/><Relationship Id="rId8" Type="http://schemas.openxmlformats.org/officeDocument/2006/relationships/image" Target="../media/image-10-8.png"/><Relationship Id="rId9" Type="http://schemas.openxmlformats.org/officeDocument/2006/relationships/image" Target="../media/image-10-9.svg"/><Relationship Id="rId10" Type="http://schemas.openxmlformats.org/officeDocument/2006/relationships/image" Target="../media/image-10-10.png"/><Relationship Id="rId11" Type="http://schemas.openxmlformats.org/officeDocument/2006/relationships/image" Target="../media/image-10-11.png"/><Relationship Id="rId12" Type="http://schemas.openxmlformats.org/officeDocument/2006/relationships/image" Target="../media/image-10-12.png"/><Relationship Id="rId13" Type="http://schemas.openxmlformats.org/officeDocument/2006/relationships/image" Target="../media/image-10-13.svg"/><Relationship Id="rId14" Type="http://schemas.openxmlformats.org/officeDocument/2006/relationships/image" Target="../media/image-10-14.png"/><Relationship Id="rId15" Type="http://schemas.openxmlformats.org/officeDocument/2006/relationships/image" Target="../media/image-10-15.svg"/><Relationship Id="rId16" Type="http://schemas.openxmlformats.org/officeDocument/2006/relationships/image" Target="../media/image-10-16.png"/><Relationship Id="rId17" Type="http://schemas.openxmlformats.org/officeDocument/2006/relationships/image" Target="../media/image-10-17.svg"/><Relationship Id="rId19" Type="http://schemas.openxmlformats.org/officeDocument/2006/relationships/slideLayout" Target="../slideLayouts/slideLayout1.xml"/><Relationship Id="rId20"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3" Type="http://schemas.openxmlformats.org/officeDocument/2006/relationships/hyperlink" Target="https://pitch.com?utm_medium=product-presentation&amp;utm_source=powerpoint-export&amp;utm_campaign=bottom_bar_cta&amp;utm_content=5f825f28-1ce3-46ea-8142-16605becde30&amp;utm_term=PDF-PPTX-lastslide&amp;ad_group=control" TargetMode="External"/><Relationship Id="rId1" Type="http://schemas.openxmlformats.org/officeDocument/2006/relationships/image" Target="../media/image-11-1.png"/><Relationship Id="rId2" Type="http://schemas.openxmlformats.org/officeDocument/2006/relationships/image" Target="../media/image-11-2.sv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svg"/><Relationship Id="rId6" Type="http://schemas.openxmlformats.org/officeDocument/2006/relationships/image" Target="../media/image-11-6.png"/><Relationship Id="rId7" Type="http://schemas.openxmlformats.org/officeDocument/2006/relationships/image" Target="../media/image-11-7.svg"/><Relationship Id="rId8" Type="http://schemas.openxmlformats.org/officeDocument/2006/relationships/image" Target="../media/image-11-8.png"/><Relationship Id="rId9" Type="http://schemas.openxmlformats.org/officeDocument/2006/relationships/image" Target="../media/image-11-9.png"/><Relationship Id="rId10" Type="http://schemas.openxmlformats.org/officeDocument/2006/relationships/image" Target="../media/image-11-10.svg"/><Relationship Id="rId11" Type="http://schemas.openxmlformats.org/officeDocument/2006/relationships/image" Target="../media/image-11-11.png"/><Relationship Id="rId12" Type="http://schemas.openxmlformats.org/officeDocument/2006/relationships/image" Target="../media/image-11-12.svg"/><Relationship Id="rId14" Type="http://schemas.openxmlformats.org/officeDocument/2006/relationships/slideLayout" Target="../slideLayouts/slideLayout1.xml"/><Relationship Id="rId1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7" Type="http://schemas.openxmlformats.org/officeDocument/2006/relationships/hyperlink" Target="https://pitch.com?utm_medium=product-presentation&amp;utm_source=powerpoint-export&amp;utm_campaign=bottom_bar_cta&amp;utm_content=5f825f28-1ce3-46ea-8142-16605becde30&amp;utm_term=PDF-PPTX-lastslide&amp;ad_group=control" TargetMode="External"/><Relationship Id="rId1" Type="http://schemas.openxmlformats.org/officeDocument/2006/relationships/image" Target="../media/image-12-1.png"/><Relationship Id="rId2" Type="http://schemas.openxmlformats.org/officeDocument/2006/relationships/image" Target="../media/image-12-2.svg"/><Relationship Id="rId3" Type="http://schemas.openxmlformats.org/officeDocument/2006/relationships/image" Target="../media/image-12-3.png"/><Relationship Id="rId4" Type="http://schemas.openxmlformats.org/officeDocument/2006/relationships/image" Target="../media/image-12-4.svg"/><Relationship Id="rId5" Type="http://schemas.openxmlformats.org/officeDocument/2006/relationships/image" Target="../media/image-12-5.png"/><Relationship Id="rId6" Type="http://schemas.openxmlformats.org/officeDocument/2006/relationships/image" Target="../media/image-12-6.svg"/><Relationship Id="rId8" Type="http://schemas.openxmlformats.org/officeDocument/2006/relationships/slideLayout" Target="../slideLayouts/slideLayout1.xml"/><Relationship Id="rId9"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hyperlink" Target="https://pitch.com?utm_medium=product-presentation&amp;utm_source=powerpoint-export&amp;utm_campaign=bottom_bar_cta&amp;utm_content=5f825f28-1ce3-46ea-8142-16605becde30&amp;utm_term=PDF-PPTX-lastslide&amp;ad_group=control"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svg"/><Relationship Id="rId4" Type="http://schemas.openxmlformats.org/officeDocument/2006/relationships/image" Target="../media/image-13-4.png"/><Relationship Id="rId5" Type="http://schemas.openxmlformats.org/officeDocument/2006/relationships/image" Target="../media/image-13-5.svg"/><Relationship Id="rId6" Type="http://schemas.openxmlformats.org/officeDocument/2006/relationships/image" Target="../media/image-13-6.png"/><Relationship Id="rId7" Type="http://schemas.openxmlformats.org/officeDocument/2006/relationships/image" Target="../media/image-13-7.svg"/><Relationship Id="rId9" Type="http://schemas.openxmlformats.org/officeDocument/2006/relationships/slideLayout" Target="../slideLayouts/slideLayout1.xml"/><Relationship Id="rId10"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6" Type="http://schemas.openxmlformats.org/officeDocument/2006/relationships/hyperlink" Target="https://pitch.com?utm_medium=product-presentation&amp;utm_source=powerpoint-export&amp;utm_campaign=bottom_bar_cta&amp;utm_content=5f825f28-1ce3-46ea-8142-16605becde30&amp;utm_term=PDF-PPTX-lastslide&amp;ad_group=control"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svg"/><Relationship Id="rId4" Type="http://schemas.openxmlformats.org/officeDocument/2006/relationships/image" Target="../media/image-14-4.png"/><Relationship Id="rId5" Type="http://schemas.openxmlformats.org/officeDocument/2006/relationships/image" Target="../media/image-14-5.svg"/><Relationship Id="rId7" Type="http://schemas.openxmlformats.org/officeDocument/2006/relationships/slideLayout" Target="../slideLayouts/slideLayout1.xml"/><Relationship Id="rId8"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6" Type="http://schemas.openxmlformats.org/officeDocument/2006/relationships/hyperlink" Target="https://pitch.com?utm_medium=product-presentation&amp;utm_source=powerpoint-export&amp;utm_campaign=bottom_bar_cta&amp;utm_content=5f825f28-1ce3-46ea-8142-16605becde30&amp;utm_term=PDF-PPTX-lastslide&amp;ad_group=control" TargetMode="External"/><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svg"/><Relationship Id="rId4" Type="http://schemas.openxmlformats.org/officeDocument/2006/relationships/image" Target="../media/image-15-4.png"/><Relationship Id="rId5" Type="http://schemas.openxmlformats.org/officeDocument/2006/relationships/image" Target="../media/image-15-5.svg"/><Relationship Id="rId7" Type="http://schemas.openxmlformats.org/officeDocument/2006/relationships/slideLayout" Target="../slideLayouts/slideLayout1.xml"/><Relationship Id="rId8"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4" Type="http://schemas.openxmlformats.org/officeDocument/2006/relationships/hyperlink" Target="https://drive.google.com/file/d/1czd7tflDsznlaibTrT02JpO92CUzNP3k/view?usp=sharing" TargetMode="External"/><Relationship Id="rId5" Type="http://schemas.openxmlformats.org/officeDocument/2006/relationships/hyperlink" Target="https://drive.google.com/file/d/1q3VXngbny1PqluJ0LtecFoIC3bGs4crV/view?usp=sharing" TargetMode="External"/><Relationship Id="rId8" Type="http://schemas.openxmlformats.org/officeDocument/2006/relationships/hyperlink" Target="https://pitch.com?utm_medium=product-presentation&amp;utm_source=powerpoint-export&amp;utm_campaign=bottom_bar_cta&amp;utm_content=5f825f28-1ce3-46ea-8142-16605becde30&amp;utm_term=PDF-PPTX-lastslide&amp;ad_group=control" TargetMode="External"/><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svg"/><Relationship Id="rId6" Type="http://schemas.openxmlformats.org/officeDocument/2006/relationships/image" Target="../media/image-16-4.png"/><Relationship Id="rId7" Type="http://schemas.openxmlformats.org/officeDocument/2006/relationships/image" Target="../media/image-16-5.svg"/><Relationship Id="rId9" Type="http://schemas.openxmlformats.org/officeDocument/2006/relationships/slideLayout" Target="../slideLayouts/slideLayout1.xml"/><Relationship Id="rId10"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4" Type="http://schemas.openxmlformats.org/officeDocument/2006/relationships/hyperlink" Target="https://www.figma.com/file/L4MDP4jF3zuXjXoF18RUTz/hackathon-user-flow?type=whiteboard" TargetMode="External"/><Relationship Id="rId7" Type="http://schemas.openxmlformats.org/officeDocument/2006/relationships/hyperlink" Target="https://pitch.com?utm_medium=product-presentation&amp;utm_source=powerpoint-export&amp;utm_campaign=bottom_bar_cta&amp;utm_content=5f825f28-1ce3-46ea-8142-16605becde30&amp;utm_term=PDF-PPTX-lastslide&amp;ad_group=control" TargetMode="External"/><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svg"/><Relationship Id="rId5" Type="http://schemas.openxmlformats.org/officeDocument/2006/relationships/image" Target="../media/image-17-4.png"/><Relationship Id="rId6" Type="http://schemas.openxmlformats.org/officeDocument/2006/relationships/image" Target="../media/image-17-5.svg"/><Relationship Id="rId8" Type="http://schemas.openxmlformats.org/officeDocument/2006/relationships/slideLayout" Target="../slideLayouts/slideLayout1.xml"/><Relationship Id="rId9"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7" Type="http://schemas.openxmlformats.org/officeDocument/2006/relationships/hyperlink" Target="https://pitch.com?utm_medium=product-presentation&amp;utm_source=powerpoint-export&amp;utm_campaign=bottom_bar_cta&amp;utm_content=5f825f28-1ce3-46ea-8142-16605becde30&amp;utm_term=PDF-PPTX-lastslide&amp;ad_group=control" TargetMode="External"/><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8" Type="http://schemas.openxmlformats.org/officeDocument/2006/relationships/slideLayout" Target="../slideLayouts/slideLayout1.xml"/><Relationship Id="rId9"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0" Type="http://schemas.openxmlformats.org/officeDocument/2006/relationships/hyperlink" Target="https://pitch.com?utm_medium=product-presentation&amp;utm_source=powerpoint-export&amp;utm_campaign=bottom_bar_cta&amp;utm_content=5f825f28-1ce3-46ea-8142-16605becde30&amp;utm_term=PDF-PPTX-lastslide&amp;ad_group=control"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svg"/><Relationship Id="rId11" Type="http://schemas.openxmlformats.org/officeDocument/2006/relationships/slideLayout" Target="../slideLayouts/slideLayout1.xml"/><Relationship Id="rId1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6" Type="http://schemas.openxmlformats.org/officeDocument/2006/relationships/hyperlink" Target="https://pitch.com?utm_medium=product-presentation&amp;utm_source=powerpoint-export&amp;utm_campaign=bottom_bar_cta&amp;utm_content=5f825f28-1ce3-46ea-8142-16605becde30&amp;utm_term=PDF-PPTX-lastslide&amp;ad_group=control"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image" Target="../media/image-4-8.svg"/><Relationship Id="rId9" Type="http://schemas.openxmlformats.org/officeDocument/2006/relationships/image" Target="../media/image-4-9.png"/><Relationship Id="rId10" Type="http://schemas.openxmlformats.org/officeDocument/2006/relationships/image" Target="../media/image-4-10.svg"/><Relationship Id="rId11" Type="http://schemas.openxmlformats.org/officeDocument/2006/relationships/image" Target="../media/image-4-11.png"/><Relationship Id="rId12" Type="http://schemas.openxmlformats.org/officeDocument/2006/relationships/image" Target="../media/image-4-12.png"/><Relationship Id="rId13" Type="http://schemas.openxmlformats.org/officeDocument/2006/relationships/image" Target="../media/image-4-13.svg"/><Relationship Id="rId14" Type="http://schemas.openxmlformats.org/officeDocument/2006/relationships/image" Target="../media/image-4-14.png"/><Relationship Id="rId15" Type="http://schemas.openxmlformats.org/officeDocument/2006/relationships/image" Target="../media/image-4-15.svg"/><Relationship Id="rId17" Type="http://schemas.openxmlformats.org/officeDocument/2006/relationships/slideLayout" Target="../slideLayouts/slideLayout1.xml"/><Relationship Id="rId1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6" Type="http://schemas.openxmlformats.org/officeDocument/2006/relationships/hyperlink" Target="https://pitch.com?utm_medium=product-presentation&amp;utm_source=powerpoint-export&amp;utm_campaign=bottom_bar_cta&amp;utm_content=5f825f28-1ce3-46ea-8142-16605becde30&amp;utm_term=PDF-PPTX-lastslide&amp;ad_group=control"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svg"/><Relationship Id="rId4" Type="http://schemas.openxmlformats.org/officeDocument/2006/relationships/image" Target="../media/image-5-4.png"/><Relationship Id="rId5" Type="http://schemas.openxmlformats.org/officeDocument/2006/relationships/image" Target="../media/image-5-5.svg"/><Relationship Id="rId7" Type="http://schemas.openxmlformats.org/officeDocument/2006/relationships/slideLayout" Target="../slideLayouts/slideLayout1.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7" Type="http://schemas.openxmlformats.org/officeDocument/2006/relationships/hyperlink" Target="https://pitch.com?utm_medium=product-presentation&amp;utm_source=powerpoint-export&amp;utm_campaign=bottom_bar_cta&amp;utm_content=5f825f28-1ce3-46ea-8142-16605becde30&amp;utm_term=PDF-PPTX-lastslide&amp;ad_group=control"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8" Type="http://schemas.openxmlformats.org/officeDocument/2006/relationships/slideLayout" Target="../slideLayouts/slideLayout1.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hyperlink" Target="https://pitch.com?utm_medium=product-presentation&amp;utm_source=powerpoint-export&amp;utm_campaign=bottom_bar_cta&amp;utm_content=5f825f28-1ce3-46ea-8142-16605becde30&amp;utm_term=PDF-PPTX-lastslide&amp;ad_group=control"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svg"/><Relationship Id="rId4" Type="http://schemas.openxmlformats.org/officeDocument/2006/relationships/image" Target="../media/image-7-4.png"/><Relationship Id="rId5" Type="http://schemas.openxmlformats.org/officeDocument/2006/relationships/image" Target="../media/image-7-5.svg"/><Relationship Id="rId6" Type="http://schemas.openxmlformats.org/officeDocument/2006/relationships/image" Target="../media/image-7-6.png"/><Relationship Id="rId7" Type="http://schemas.openxmlformats.org/officeDocument/2006/relationships/image" Target="../media/image-7-7.svg"/><Relationship Id="rId9" Type="http://schemas.openxmlformats.org/officeDocument/2006/relationships/slideLayout" Target="../slideLayouts/slideLayout1.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3" Type="http://schemas.openxmlformats.org/officeDocument/2006/relationships/hyperlink" Target="https://pitch.com?utm_medium=product-presentation&amp;utm_source=powerpoint-export&amp;utm_campaign=bottom_bar_cta&amp;utm_content=5f825f28-1ce3-46ea-8142-16605becde30&amp;utm_term=PDF-PPTX-lastslide&amp;ad_group=control" TargetMode="External"/><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sv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8-10.svg"/><Relationship Id="rId11" Type="http://schemas.openxmlformats.org/officeDocument/2006/relationships/image" Target="../media/image-8-11.png"/><Relationship Id="rId12" Type="http://schemas.openxmlformats.org/officeDocument/2006/relationships/image" Target="../media/image-8-12.svg"/><Relationship Id="rId14" Type="http://schemas.openxmlformats.org/officeDocument/2006/relationships/slideLayout" Target="../slideLayouts/slideLayout1.xml"/><Relationship Id="rId1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9" Type="http://schemas.openxmlformats.org/officeDocument/2006/relationships/hyperlink" Target="https://pitch.com?utm_medium=product-presentation&amp;utm_source=powerpoint-export&amp;utm_campaign=bottom_bar_cta&amp;utm_content=5f825f28-1ce3-46ea-8142-16605becde30&amp;utm_term=PDF-PPTX-lastslide&amp;ad_group=control"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svg"/><Relationship Id="rId4" Type="http://schemas.openxmlformats.org/officeDocument/2006/relationships/image" Target="../media/image-9-4.png"/><Relationship Id="rId5" Type="http://schemas.openxmlformats.org/officeDocument/2006/relationships/image" Target="../media/image-9-5.sv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svg"/><Relationship Id="rId10" Type="http://schemas.openxmlformats.org/officeDocument/2006/relationships/slideLayout" Target="../slideLayouts/slideLayout1.xml"/><Relationship Id="rId11"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5ABE"/>
        </a:solidFill>
      </p:bgPr>
    </p:bg>
    <p:spTree>
      <p:nvGrpSpPr>
        <p:cNvPr id="1" name=""/>
        <p:cNvGrpSpPr/>
        <p:nvPr/>
      </p:nvGrpSpPr>
      <p:grpSpPr>
        <a:xfrm>
          <a:off x="0" y="0"/>
          <a:ext cx="0" cy="0"/>
          <a:chOff x="0" y="0"/>
          <a:chExt cx="0" cy="0"/>
        </a:xfrm>
      </p:grpSpPr>
      <p:sp>
        <p:nvSpPr>
          <p:cNvPr id="3" name="Text 0"/>
          <p:cNvSpPr/>
          <p:nvPr/>
        </p:nvSpPr>
        <p:spPr>
          <a:xfrm rot="16200000">
            <a:off x="518648" y="-517553"/>
            <a:ext cx="5134789" cy="6173953"/>
          </a:xfrm>
          <a:prstGeom prst="roundRect">
            <a:avLst>
              <a:gd name="adj" fmla="val -17808"/>
            </a:avLst>
          </a:prstGeom>
          <a:gradFill>
            <a:gsLst>
              <a:gs pos="0">
                <a:srgbClr val="005ABE"/>
              </a:gs>
              <a:gs pos="100000">
                <a:srgbClr val="000000"/>
              </a:gs>
            </a:gsLst>
            <a:lin ang="16200000"/>
          </a:gradFill>
          <a:ln/>
        </p:spPr>
        <p:txBody>
          <a:bodyPr wrap="square" lIns="285266" tIns="728869" rIns="285266" bIns="728869" rtlCol="0" anchor="ctr"/>
          <a:lstStyle/>
          <a:p>
            <a:pPr algn="ctr">
              <a:lnSpc>
                <a:spcPts val="1680"/>
              </a:lnSpc>
            </a:pPr>
            <a:endParaRPr lang="en-US" sz="1200" dirty="0"/>
          </a:p>
        </p:txBody>
      </p:sp>
      <p:sp>
        <p:nvSpPr>
          <p:cNvPr id="4" name="Shape 1"/>
          <p:cNvSpPr/>
          <p:nvPr/>
        </p:nvSpPr>
        <p:spPr>
          <a:xfrm>
            <a:off x="6029124" y="1379185"/>
            <a:ext cx="2638425" cy="4938713"/>
          </a:xfrm>
          <a:prstGeom prst="roundRect">
            <a:avLst>
              <a:gd name="adj" fmla="val 9450"/>
            </a:avLst>
          </a:prstGeom>
          <a:solidFill>
            <a:srgbClr val="CCCCCC"/>
          </a:solidFill>
          <a:ln/>
        </p:spPr>
      </p:sp>
      <p:sp>
        <p:nvSpPr>
          <p:cNvPr id="5" name="Text 2"/>
          <p:cNvSpPr/>
          <p:nvPr/>
        </p:nvSpPr>
        <p:spPr>
          <a:xfrm>
            <a:off x="336203" y="3993117"/>
            <a:ext cx="4572000" cy="857250"/>
          </a:xfrm>
          <a:prstGeom prst="rect">
            <a:avLst/>
          </a:prstGeom>
          <a:noFill/>
          <a:ln/>
        </p:spPr>
        <p:txBody>
          <a:bodyPr wrap="square" lIns="0" tIns="0" rIns="0" bIns="0" rtlCol="0" anchor="b"/>
          <a:lstStyle/>
          <a:p>
            <a:pPr algn="l">
              <a:lnSpc>
                <a:spcPts val="6750"/>
              </a:lnSpc>
            </a:pPr>
            <a:r>
              <a:rPr lang="en-US" sz="6800" b="1" spc="-12" kern="0" dirty="0">
                <a:solidFill>
                  <a:srgbClr val="FFFFFF"/>
                </a:solidFill>
                <a:latin typeface="DM Sans" pitchFamily="34" charset="0"/>
                <a:ea typeface="DM Sans" pitchFamily="34" charset="-122"/>
                <a:cs typeface="DM Sans" pitchFamily="34" charset="-120"/>
              </a:rPr>
              <a:t>A.IVERSON</a:t>
            </a:r>
            <a:endParaRPr lang="en-US" sz="6750" dirty="0"/>
          </a:p>
        </p:txBody>
      </p:sp>
      <p:sp>
        <p:nvSpPr>
          <p:cNvPr id="6" name="Text 3"/>
          <p:cNvSpPr/>
          <p:nvPr/>
        </p:nvSpPr>
        <p:spPr>
          <a:xfrm>
            <a:off x="1547992" y="3738233"/>
            <a:ext cx="3657600" cy="159990"/>
          </a:xfrm>
          <a:prstGeom prst="rect">
            <a:avLst/>
          </a:prstGeom>
          <a:noFill/>
          <a:ln/>
        </p:spPr>
        <p:txBody>
          <a:bodyPr wrap="none" lIns="0" tIns="0" rIns="0" bIns="0" rtlCol="0" anchor="t">
            <a:spAutoFit/>
          </a:bodyPr>
          <a:lstStyle/>
          <a:p>
            <a:pPr algn="l">
              <a:lnSpc>
                <a:spcPts val="1260"/>
              </a:lnSpc>
            </a:pPr>
            <a:r>
              <a:rPr lang="en-US" sz="1100" b="1" spc="120" kern="0" dirty="0">
                <a:solidFill>
                  <a:srgbClr val="FFFFFF"/>
                </a:solidFill>
                <a:latin typeface="DM Sans" pitchFamily="34" charset="0"/>
                <a:ea typeface="DM Sans" pitchFamily="34" charset="-122"/>
                <a:cs typeface="DM Sans" pitchFamily="34" charset="-120"/>
              </a:rPr>
              <a:t>YOUR BET, YOUR WAY. JUST A CHAT AWAY.</a:t>
            </a:r>
            <a:endParaRPr lang="en-US" sz="1050" dirty="0"/>
          </a:p>
        </p:txBody>
      </p:sp>
      <p:sp>
        <p:nvSpPr>
          <p:cNvPr id="7" name="Text 4"/>
          <p:cNvSpPr/>
          <p:nvPr/>
        </p:nvSpPr>
        <p:spPr>
          <a:xfrm>
            <a:off x="476250" y="313695"/>
            <a:ext cx="1828800" cy="91418"/>
          </a:xfrm>
          <a:prstGeom prst="rect">
            <a:avLst/>
          </a:prstGeom>
          <a:noFill/>
          <a:ln/>
        </p:spPr>
        <p:txBody>
          <a:bodyPr wrap="square" lIns="0" tIns="0" rIns="0" bIns="0" rtlCol="0" anchor="t"/>
          <a:lstStyle/>
          <a:p>
            <a:pPr algn="l">
              <a:lnSpc>
                <a:spcPts val="720"/>
              </a:lnSpc>
            </a:pPr>
            <a:r>
              <a:rPr lang="en-US" sz="600" b="1" spc="240" kern="0" dirty="0">
                <a:solidFill>
                  <a:srgbClr val="FFFFFF"/>
                </a:solidFill>
                <a:latin typeface="DM Mono" pitchFamily="34" charset="0"/>
                <a:ea typeface="DM Mono" pitchFamily="34" charset="-122"/>
                <a:cs typeface="DM Mono" pitchFamily="34" charset="-120"/>
              </a:rPr>
              <a:t>SUMMER 2023 CO-OP HACKATHON</a:t>
            </a:r>
            <a:endParaRPr lang="en-US" sz="600" dirty="0"/>
          </a:p>
        </p:txBody>
      </p:sp>
      <p:sp>
        <p:nvSpPr>
          <p:cNvPr id="8" name="Text 5"/>
          <p:cNvSpPr/>
          <p:nvPr/>
        </p:nvSpPr>
        <p:spPr>
          <a:xfrm>
            <a:off x="2464747" y="313695"/>
            <a:ext cx="2743200" cy="91418"/>
          </a:xfrm>
          <a:prstGeom prst="rect">
            <a:avLst/>
          </a:prstGeom>
          <a:noFill/>
          <a:ln/>
        </p:spPr>
        <p:txBody>
          <a:bodyPr wrap="square" lIns="0" tIns="0" rIns="0" bIns="0" rtlCol="0" anchor="t"/>
          <a:lstStyle/>
          <a:p>
            <a:pPr algn="l">
              <a:lnSpc>
                <a:spcPts val="720"/>
              </a:lnSpc>
            </a:pPr>
            <a:r>
              <a:rPr lang="en-US" sz="600" b="1" spc="240" kern="0" dirty="0">
                <a:solidFill>
                  <a:srgbClr val="FFFFFF"/>
                </a:solidFill>
                <a:latin typeface="DM Mono" pitchFamily="34" charset="0"/>
                <a:ea typeface="DM Mono" pitchFamily="34" charset="-122"/>
                <a:cs typeface="DM Mono" pitchFamily="34" charset="-120"/>
              </a:rPr>
              <a:t>TEAM CO-OPPENHEIMER</a:t>
            </a:r>
            <a:endParaRPr lang="en-US" sz="600" dirty="0"/>
          </a:p>
        </p:txBody>
      </p:sp>
      <p:pic>
        <p:nvPicPr>
          <p:cNvPr id="9" name="Image 0" descr="https://pitch-assets-ccb95893-de3f-4266-973c-20049231b248.s3.eu-west-1.amazonaws.com/4dff8e53-e3a5-4102-a5ac-49ac7e110af0?pitch-bytes=12789&amp;pitch-content-type=image%2Fpng">    </p:cNvPr>
          <p:cNvPicPr>
            <a:picLocks noChangeAspect="1"/>
          </p:cNvPicPr>
          <p:nvPr/>
        </p:nvPicPr>
        <p:blipFill>
          <a:blip r:embed="rId1"/>
          <a:srcRect l="0" r="0" t="0" b="0"/>
          <a:stretch/>
        </p:blipFill>
        <p:spPr>
          <a:xfrm>
            <a:off x="3020809" y="3164848"/>
            <a:ext cx="1699614" cy="239167"/>
          </a:xfrm>
          <a:prstGeom prst="rect">
            <a:avLst/>
          </a:prstGeom>
        </p:spPr>
      </p:pic>
      <p:pic>
        <p:nvPicPr>
          <p:cNvPr id="10" name="Image 1" descr="https://pitch-assets-ccb95893-de3f-4266-973c-20049231b248.s3.eu-west-1.amazonaws.com/e6ab60c3-c4df-4470-a3b8-28890e8332d1?pitch-bytes=6629&amp;pitch-content-type=image%2Fsvg%2Bxml">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8066029" y="151995"/>
            <a:ext cx="835517" cy="413196"/>
          </a:xfrm>
          <a:prstGeom prst="rect">
            <a:avLst/>
          </a:prstGeom>
        </p:spPr>
      </p:pic>
      <p:pic>
        <p:nvPicPr>
          <p:cNvPr id="11" name="Image 2" descr="https://pitch-assets-ccb95893-de3f-4266-973c-20049231b248.s3.eu-west-1.amazonaws.com/8e56b762-61af-4beb-9e61-8530f2e5fa4f?pitch-bytes=4752&amp;pitch-content-type=image%2Fsvg%2Bxml">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a:off x="7174292" y="277241"/>
            <a:ext cx="855852" cy="163887"/>
          </a:xfrm>
          <a:prstGeom prst="rect">
            <a:avLst/>
          </a:prstGeom>
        </p:spPr>
      </p:pic>
      <p:pic>
        <p:nvPicPr>
          <p:cNvPr id="12" name="Image 3" descr="https://pitch-assets-ccb95893-de3f-4266-973c-20049231b248.s3.eu-west-1.amazonaws.com/1f286d7b-cc42-4028-9f5e-beb4c882b004?pitch-bytes=310095&amp;pitch-content-type=image%2Fpng">    </p:cNvPr>
          <p:cNvPicPr>
            <a:picLocks noChangeAspect="1"/>
          </p:cNvPicPr>
          <p:nvPr/>
        </p:nvPicPr>
        <p:blipFill>
          <a:blip r:embed="rId6"/>
          <a:srcRect l="0" r="0" t="0" b="0"/>
          <a:stretch/>
        </p:blipFill>
        <p:spPr>
          <a:xfrm>
            <a:off x="6054449" y="1397663"/>
            <a:ext cx="2591433" cy="5618069"/>
          </a:xfrm>
          <a:prstGeom prst="rect">
            <a:avLst/>
          </a:prstGeom>
        </p:spPr>
      </p:pic>
      <p:pic>
        <p:nvPicPr>
          <p:cNvPr id="13" name="Image 4" descr="https://external-media.api.pitch.com/provider/icons8/fluent-systems-filled/github.svg">
            <a:hlinkClick r:id="rId9" tooltip=""/>
          </p:cNvPr>
          <p:cNvPicPr>
            <a:picLocks noChangeAspect="1"/>
          </p:cNvPicPr>
          <p:nvPr/>
        </p:nvPicPr>
        <p:blipFill>
          <a:blip r:embed="rId7">
            <a:extLst>
              <a:ext uri="{96DAC541-7B7A-43D3-8B79-37D633B846F1}">
                <asvg:svgBlip xmlns:asvg="http://schemas.microsoft.com/office/drawing/2016/SVG/main" r:embed="rId8"/>
              </a:ext>
            </a:extLst>
          </a:blip>
          <a:srcRect l="0" r="0" t="0" b="0"/>
          <a:stretch/>
        </p:blipFill>
        <p:spPr>
          <a:xfrm>
            <a:off x="4034739" y="225576"/>
            <a:ext cx="268891" cy="268891"/>
          </a:xfrm>
          <a:prstGeom prst="rect">
            <a:avLst/>
          </a:prstGeom>
        </p:spPr>
      </p:pic>
      <p:pic>
        <p:nvPicPr>
          <p:cNvPr id="14" name="Image 5" descr="https://pitch-assets-ccb95893-de3f-4266-973c-20049231b248.s3.eu-west-1.amazonaws.com/try-pitch-pdf-export-logo.svg">
            <a:hlinkClick r:id="rId12" tooltip=""/>
          </p:cNvPr>
          <p:cNvPicPr>
            <a:picLocks noChangeAspect="1"/>
          </p:cNvPicPr>
          <p:nvPr/>
        </p:nvPicPr>
        <p:blipFill>
          <a:blip r:embed="rId10">
            <a:extLst>
              <a:ext uri="{96DAC541-7B7A-43D3-8B79-37D633B846F1}">
                <asvg:svgBlip xmlns:asvg="http://schemas.microsoft.com/office/drawing/2016/SVG/main" r:embed="rId11"/>
              </a:ext>
            </a:extLst>
          </a:blip>
          <a:srcRect l="0" r="0" t="0" b="0"/>
          <a:stretch/>
        </p:blipFill>
        <p:spPr>
          <a:xfrm>
            <a:off x="136595" y="4803153"/>
            <a:ext cx="515221" cy="2273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000000"/>
        </a:solidFill>
      </p:bgPr>
    </p:bg>
    <p:spTree>
      <p:nvGrpSpPr>
        <p:cNvPr id="1" name=""/>
        <p:cNvGrpSpPr/>
        <p:nvPr/>
      </p:nvGrpSpPr>
      <p:grpSpPr>
        <a:xfrm>
          <a:off x="0" y="0"/>
          <a:ext cx="0" cy="0"/>
          <a:chOff x="0" y="0"/>
          <a:chExt cx="0" cy="0"/>
        </a:xfrm>
      </p:grpSpPr>
      <p:pic>
        <p:nvPicPr>
          <p:cNvPr id="3" name="Image 0" descr="https://pitch-assets-ccb95893-de3f-4266-973c-20049231b248.s3.eu-west-1.amazonaws.com/86e186f7-e981-4453-9ebd-269040249c4c?pitch-bytes=1988&amp;pitch-content-type=image%2Fpng">    </p:cNvPr>
          <p:cNvPicPr>
            <a:picLocks noChangeAspect="1"/>
          </p:cNvPicPr>
          <p:nvPr/>
        </p:nvPicPr>
        <p:blipFill>
          <a:blip r:embed="rId1"/>
          <a:srcRect l="18765" r="16420" t="0" b="0"/>
          <a:stretch/>
        </p:blipFill>
        <p:spPr>
          <a:xfrm>
            <a:off x="5810681" y="1128"/>
            <a:ext cx="3332288" cy="5141244"/>
          </a:xfrm>
          <a:prstGeom prst="rect">
            <a:avLst/>
          </a:prstGeom>
        </p:spPr>
      </p:pic>
      <p:sp>
        <p:nvSpPr>
          <p:cNvPr id="4" name="Text 0"/>
          <p:cNvSpPr/>
          <p:nvPr/>
        </p:nvSpPr>
        <p:spPr>
          <a:xfrm>
            <a:off x="5810681" y="0"/>
            <a:ext cx="3333750" cy="2713509"/>
          </a:xfrm>
          <a:prstGeom prst="roundRect">
            <a:avLst>
              <a:gd name="adj" fmla="val -33698"/>
            </a:avLst>
          </a:prstGeom>
          <a:gradFill>
            <a:gsLst>
              <a:gs pos="0">
                <a:srgbClr val="005ABE"/>
              </a:gs>
              <a:gs pos="100000">
                <a:srgbClr val="000000"/>
              </a:gs>
            </a:gsLst>
            <a:lin ang="16200000"/>
          </a:gradFill>
          <a:ln/>
        </p:spPr>
        <p:txBody>
          <a:bodyPr wrap="square" lIns="185208" tIns="320345" rIns="185208" bIns="320345" rtlCol="0" anchor="ctr"/>
          <a:lstStyle/>
          <a:p>
            <a:pPr algn="ctr">
              <a:lnSpc>
                <a:spcPts val="1680"/>
              </a:lnSpc>
            </a:pPr>
            <a:endParaRPr lang="en-US" sz="1200" dirty="0"/>
          </a:p>
        </p:txBody>
      </p:sp>
      <p:sp>
        <p:nvSpPr>
          <p:cNvPr id="5" name="Shape 1"/>
          <p:cNvSpPr/>
          <p:nvPr/>
        </p:nvSpPr>
        <p:spPr>
          <a:xfrm>
            <a:off x="6495288" y="476250"/>
            <a:ext cx="1962150" cy="4191209"/>
          </a:xfrm>
          <a:prstGeom prst="roundRect">
            <a:avLst>
              <a:gd name="adj" fmla="val 9450"/>
            </a:avLst>
          </a:prstGeom>
          <a:solidFill>
            <a:srgbClr val="FFFFFF"/>
          </a:solidFill>
          <a:ln/>
        </p:spPr>
      </p:sp>
      <p:pic>
        <p:nvPicPr>
          <p:cNvPr id="6" name="Image 1" descr="https://external-media.api.pitch.com/provider/icons8/fluent-systems-regular/graph.svg">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713042" y="2344098"/>
            <a:ext cx="514350" cy="514350"/>
          </a:xfrm>
          <a:prstGeom prst="rect">
            <a:avLst/>
          </a:prstGeom>
        </p:spPr>
      </p:pic>
      <p:pic>
        <p:nvPicPr>
          <p:cNvPr id="7" name="Image 2" descr="https://external-media.api.pitch.com/provider/icons8/fluent-systems-regular/tuition.svg">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a:off x="2026807" y="2373621"/>
            <a:ext cx="514350" cy="514350"/>
          </a:xfrm>
          <a:prstGeom prst="rect">
            <a:avLst/>
          </a:prstGeom>
        </p:spPr>
      </p:pic>
      <p:pic>
        <p:nvPicPr>
          <p:cNvPr id="8" name="Image 3" descr="https://external-media.api.pitch.com/provider/icons8/fluent-systems-regular/message-bot.svg">    </p:cNvPr>
          <p:cNvPicPr>
            <a:picLocks noChangeAspect="1"/>
          </p:cNvPicPr>
          <p:nvPr/>
        </p:nvPicPr>
        <p:blipFill>
          <a:blip r:embed="rId6">
            <a:extLst>
              <a:ext uri="{96DAC541-7B7A-43D3-8B79-37D633B846F1}">
                <asvg:svgBlip xmlns:asvg="http://schemas.microsoft.com/office/drawing/2016/SVG/main" r:embed="rId7"/>
              </a:ext>
            </a:extLst>
          </a:blip>
          <a:srcRect l="0" r="0" t="0" b="0"/>
          <a:stretch/>
        </p:blipFill>
        <p:spPr>
          <a:xfrm>
            <a:off x="4573150" y="2373621"/>
            <a:ext cx="514350" cy="514350"/>
          </a:xfrm>
          <a:prstGeom prst="rect">
            <a:avLst/>
          </a:prstGeom>
        </p:spPr>
      </p:pic>
      <p:pic>
        <p:nvPicPr>
          <p:cNvPr id="9" name="Image 4" descr="https://external-media.api.pitch.com/provider/icons8/fluent-systems-regular/dice.svg">    </p:cNvPr>
          <p:cNvPicPr>
            <a:picLocks noChangeAspect="1"/>
          </p:cNvPicPr>
          <p:nvPr/>
        </p:nvPicPr>
        <p:blipFill>
          <a:blip r:embed="rId8">
            <a:extLst>
              <a:ext uri="{96DAC541-7B7A-43D3-8B79-37D633B846F1}">
                <asvg:svgBlip xmlns:asvg="http://schemas.microsoft.com/office/drawing/2016/SVG/main" r:embed="rId9"/>
              </a:ext>
            </a:extLst>
          </a:blip>
          <a:srcRect l="0" r="0" t="0" b="0"/>
          <a:stretch/>
        </p:blipFill>
        <p:spPr>
          <a:xfrm>
            <a:off x="3290850" y="2375563"/>
            <a:ext cx="514350" cy="514350"/>
          </a:xfrm>
          <a:prstGeom prst="rect">
            <a:avLst/>
          </a:prstGeom>
        </p:spPr>
      </p:pic>
      <p:sp>
        <p:nvSpPr>
          <p:cNvPr id="10" name="Text 2"/>
          <p:cNvSpPr/>
          <p:nvPr/>
        </p:nvSpPr>
        <p:spPr>
          <a:xfrm>
            <a:off x="476184" y="1661948"/>
            <a:ext cx="5486400" cy="365745"/>
          </a:xfrm>
          <a:prstGeom prst="rect">
            <a:avLst/>
          </a:prstGeom>
          <a:noFill/>
          <a:ln/>
        </p:spPr>
        <p:txBody>
          <a:bodyPr wrap="square" lIns="0" tIns="0" rIns="0" bIns="0" rtlCol="0" anchor="b"/>
          <a:lstStyle/>
          <a:p>
            <a:pPr algn="l">
              <a:lnSpc>
                <a:spcPts val="2880"/>
              </a:lnSpc>
            </a:pPr>
            <a:r>
              <a:rPr lang="en-US" sz="2400" b="1" spc="-12" kern="0" dirty="0">
                <a:solidFill>
                  <a:srgbClr val="FFFFFF"/>
                </a:solidFill>
                <a:latin typeface="DM Sans" pitchFamily="34" charset="0"/>
                <a:ea typeface="DM Sans" pitchFamily="34" charset="-122"/>
                <a:cs typeface="DM Sans" pitchFamily="34" charset="-120"/>
              </a:rPr>
              <a:t>Next Steps</a:t>
            </a:r>
            <a:endParaRPr lang="en-US" sz="2400" dirty="0"/>
          </a:p>
        </p:txBody>
      </p:sp>
      <p:sp>
        <p:nvSpPr>
          <p:cNvPr id="11" name="Text 3"/>
          <p:cNvSpPr/>
          <p:nvPr/>
        </p:nvSpPr>
        <p:spPr>
          <a:xfrm>
            <a:off x="365474" y="2949113"/>
            <a:ext cx="1828800" cy="426690"/>
          </a:xfrm>
          <a:prstGeom prst="rect">
            <a:avLst/>
          </a:prstGeom>
          <a:noFill/>
          <a:ln/>
        </p:spPr>
        <p:txBody>
          <a:bodyPr wrap="square" lIns="0" tIns="0" rIns="0" bIns="0" rtlCol="0" anchor="t"/>
          <a:lstStyle/>
          <a:p>
            <a:pPr algn="ctr">
              <a:lnSpc>
                <a:spcPts val="1680"/>
              </a:lnSpc>
            </a:pPr>
            <a:r>
              <a:rPr lang="en-US" sz="1200" b="1" dirty="0">
                <a:solidFill>
                  <a:srgbClr val="FFFFFF"/>
                </a:solidFill>
                <a:latin typeface="DM Sans" pitchFamily="34" charset="0"/>
                <a:ea typeface="DM Sans" pitchFamily="34" charset="-122"/>
                <a:cs typeface="DM Sans" pitchFamily="34" charset="-120"/>
              </a:rPr>
              <a:t>Larger training datasets</a:t>
            </a:r>
            <a:endParaRPr lang="en-US" sz="1200" dirty="0"/>
          </a:p>
        </p:txBody>
      </p:sp>
      <p:sp>
        <p:nvSpPr>
          <p:cNvPr id="12" name="Text 4"/>
          <p:cNvSpPr/>
          <p:nvPr/>
        </p:nvSpPr>
        <p:spPr>
          <a:xfrm>
            <a:off x="1842298" y="2949113"/>
            <a:ext cx="914400" cy="640035"/>
          </a:xfrm>
          <a:prstGeom prst="rect">
            <a:avLst/>
          </a:prstGeom>
          <a:noFill/>
          <a:ln/>
        </p:spPr>
        <p:txBody>
          <a:bodyPr wrap="square" lIns="0" tIns="0" rIns="0" bIns="0" rtlCol="0" anchor="t"/>
          <a:lstStyle/>
          <a:p>
            <a:pPr algn="ctr">
              <a:lnSpc>
                <a:spcPts val="1680"/>
              </a:lnSpc>
            </a:pPr>
            <a:r>
              <a:rPr lang="en-US" sz="1200" b="1" dirty="0">
                <a:solidFill>
                  <a:srgbClr val="FFFFFF"/>
                </a:solidFill>
                <a:latin typeface="DM Sans" pitchFamily="34" charset="0"/>
                <a:ea typeface="DM Sans" pitchFamily="34" charset="-122"/>
                <a:cs typeface="DM Sans" pitchFamily="34" charset="-120"/>
              </a:rPr>
              <a:t>Expand interactive tutorials</a:t>
            </a:r>
            <a:endParaRPr lang="en-US" sz="1200" dirty="0"/>
          </a:p>
        </p:txBody>
      </p:sp>
      <p:sp>
        <p:nvSpPr>
          <p:cNvPr id="13" name="Text 5"/>
          <p:cNvSpPr/>
          <p:nvPr/>
        </p:nvSpPr>
        <p:spPr>
          <a:xfrm>
            <a:off x="2897739" y="2947492"/>
            <a:ext cx="1828800" cy="426690"/>
          </a:xfrm>
          <a:prstGeom prst="rect">
            <a:avLst/>
          </a:prstGeom>
          <a:noFill/>
          <a:ln/>
        </p:spPr>
        <p:txBody>
          <a:bodyPr wrap="square" lIns="0" tIns="0" rIns="0" bIns="0" rtlCol="0" anchor="t"/>
          <a:lstStyle/>
          <a:p>
            <a:pPr algn="ctr">
              <a:lnSpc>
                <a:spcPts val="1680"/>
              </a:lnSpc>
            </a:pPr>
            <a:r>
              <a:rPr lang="en-US" sz="1200" b="1" dirty="0">
                <a:solidFill>
                  <a:srgbClr val="FFFFFF"/>
                </a:solidFill>
                <a:latin typeface="DM Sans" pitchFamily="34" charset="0"/>
                <a:ea typeface="DM Sans" pitchFamily="34" charset="-122"/>
                <a:cs typeface="DM Sans" pitchFamily="34" charset="-120"/>
              </a:rPr>
              <a:t>Train models on risk management</a:t>
            </a:r>
            <a:endParaRPr lang="en-US" sz="1200" dirty="0"/>
          </a:p>
        </p:txBody>
      </p:sp>
      <p:sp>
        <p:nvSpPr>
          <p:cNvPr id="14" name="Text 6"/>
          <p:cNvSpPr/>
          <p:nvPr/>
        </p:nvSpPr>
        <p:spPr>
          <a:xfrm>
            <a:off x="4388641" y="2947492"/>
            <a:ext cx="914400" cy="640036"/>
          </a:xfrm>
          <a:prstGeom prst="rect">
            <a:avLst/>
          </a:prstGeom>
          <a:noFill/>
          <a:ln/>
        </p:spPr>
        <p:txBody>
          <a:bodyPr wrap="square" lIns="0" tIns="0" rIns="0" bIns="0" rtlCol="0" anchor="t"/>
          <a:lstStyle/>
          <a:p>
            <a:pPr algn="ctr">
              <a:lnSpc>
                <a:spcPts val="1680"/>
              </a:lnSpc>
            </a:pPr>
            <a:r>
              <a:rPr lang="en-US" sz="1200" b="1" dirty="0">
                <a:solidFill>
                  <a:srgbClr val="FFFFFF"/>
                </a:solidFill>
                <a:latin typeface="DM Sans" pitchFamily="34" charset="0"/>
                <a:ea typeface="DM Sans" pitchFamily="34" charset="-122"/>
                <a:cs typeface="DM Sans" pitchFamily="34" charset="-120"/>
              </a:rPr>
              <a:t>Observe chatbot analytics</a:t>
            </a:r>
            <a:endParaRPr lang="en-US" sz="1200" dirty="0"/>
          </a:p>
        </p:txBody>
      </p:sp>
      <p:pic>
        <p:nvPicPr>
          <p:cNvPr id="15" name="Image 5" descr="https://pitch-assets-ccb95893-de3f-4266-973c-20049231b248.s3.eu-west-1.amazonaws.com/2108004c-fcde-4535-b5ed-9dc35cf001b4?pitch-bytes=479217&amp;pitch-content-type=image%2Fpng">    </p:cNvPr>
          <p:cNvPicPr>
            <a:picLocks noChangeAspect="1"/>
          </p:cNvPicPr>
          <p:nvPr/>
        </p:nvPicPr>
        <p:blipFill>
          <a:blip r:embed="rId10"/>
          <a:srcRect l="0" r="0" t="0" b="61480"/>
          <a:stretch/>
        </p:blipFill>
        <p:spPr>
          <a:xfrm>
            <a:off x="6510049" y="501208"/>
            <a:ext cx="1937390" cy="4143375"/>
          </a:xfrm>
          <a:prstGeom prst="rect">
            <a:avLst/>
          </a:prstGeom>
        </p:spPr>
      </p:pic>
      <p:sp>
        <p:nvSpPr>
          <p:cNvPr id="16" name="Text 7"/>
          <p:cNvSpPr/>
          <p:nvPr/>
        </p:nvSpPr>
        <p:spPr>
          <a:xfrm>
            <a:off x="476250" y="313695"/>
            <a:ext cx="1828800" cy="91418"/>
          </a:xfrm>
          <a:prstGeom prst="rect">
            <a:avLst/>
          </a:prstGeom>
          <a:noFill/>
          <a:ln/>
        </p:spPr>
        <p:txBody>
          <a:bodyPr wrap="square" lIns="0" tIns="0" rIns="0" bIns="0" rtlCol="0" anchor="t"/>
          <a:lstStyle/>
          <a:p>
            <a:pPr algn="l">
              <a:lnSpc>
                <a:spcPts val="720"/>
              </a:lnSpc>
            </a:pPr>
            <a:r>
              <a:rPr lang="en-US" sz="600" b="1" spc="240" kern="0" dirty="0">
                <a:solidFill>
                  <a:srgbClr val="FFFFFF"/>
                </a:solidFill>
                <a:latin typeface="DM Mono" pitchFamily="34" charset="0"/>
                <a:ea typeface="DM Mono" pitchFamily="34" charset="-122"/>
                <a:cs typeface="DM Mono" pitchFamily="34" charset="-120"/>
              </a:rPr>
              <a:t>SUMMER 2023 CO-OP HACKATHON</a:t>
            </a:r>
            <a:endParaRPr lang="en-US" sz="600" dirty="0"/>
          </a:p>
        </p:txBody>
      </p:sp>
      <p:sp>
        <p:nvSpPr>
          <p:cNvPr id="17" name="Text 8"/>
          <p:cNvSpPr/>
          <p:nvPr/>
        </p:nvSpPr>
        <p:spPr>
          <a:xfrm>
            <a:off x="2464747" y="313695"/>
            <a:ext cx="2743200" cy="91418"/>
          </a:xfrm>
          <a:prstGeom prst="rect">
            <a:avLst/>
          </a:prstGeom>
          <a:noFill/>
          <a:ln/>
        </p:spPr>
        <p:txBody>
          <a:bodyPr wrap="square" lIns="0" tIns="0" rIns="0" bIns="0" rtlCol="0" anchor="t"/>
          <a:lstStyle/>
          <a:p>
            <a:pPr algn="l">
              <a:lnSpc>
                <a:spcPts val="720"/>
              </a:lnSpc>
            </a:pPr>
            <a:r>
              <a:rPr lang="en-US" sz="600" b="1" spc="240" kern="0" dirty="0">
                <a:solidFill>
                  <a:srgbClr val="FFFFFF"/>
                </a:solidFill>
                <a:latin typeface="DM Mono" pitchFamily="34" charset="0"/>
                <a:ea typeface="DM Mono" pitchFamily="34" charset="-122"/>
                <a:cs typeface="DM Mono" pitchFamily="34" charset="-120"/>
              </a:rPr>
              <a:t>TEAM CO-OPPENHEIMER</a:t>
            </a:r>
            <a:endParaRPr lang="en-US" sz="600" dirty="0"/>
          </a:p>
        </p:txBody>
      </p:sp>
      <p:pic>
        <p:nvPicPr>
          <p:cNvPr id="18" name="Image 6" descr="https://pitch-assets-ccb95893-de3f-4266-973c-20049231b248.s3.eu-west-1.amazonaws.com/f873b282-8994-40aa-bf4d-eb0e5a834c74?pitch-bytes=4392&amp;pitch-content-type=image%2Fpng">    </p:cNvPr>
          <p:cNvPicPr>
            <a:picLocks noChangeAspect="1"/>
          </p:cNvPicPr>
          <p:nvPr/>
        </p:nvPicPr>
        <p:blipFill>
          <a:blip r:embed="rId11"/>
          <a:srcRect l="0" r="0" t="0" b="0"/>
          <a:stretch/>
        </p:blipFill>
        <p:spPr>
          <a:xfrm>
            <a:off x="477214" y="2066145"/>
            <a:ext cx="419253" cy="61188"/>
          </a:xfrm>
          <a:prstGeom prst="rect">
            <a:avLst/>
          </a:prstGeom>
        </p:spPr>
      </p:pic>
      <p:pic>
        <p:nvPicPr>
          <p:cNvPr id="19" name="Image 7" descr="https://pitch-assets-ccb95893-de3f-4266-973c-20049231b248.s3.eu-west-1.amazonaws.com/e6ab60c3-c4df-4470-a3b8-28890e8332d1?pitch-bytes=6629&amp;pitch-content-type=image%2Fsvg%2Bxml">    </p:cNvPr>
          <p:cNvPicPr>
            <a:picLocks noChangeAspect="1"/>
          </p:cNvPicPr>
          <p:nvPr/>
        </p:nvPicPr>
        <p:blipFill>
          <a:blip r:embed="rId12">
            <a:extLst>
              <a:ext uri="{96DAC541-7B7A-43D3-8B79-37D633B846F1}">
                <asvg:svgBlip xmlns:asvg="http://schemas.microsoft.com/office/drawing/2016/SVG/main" r:embed="rId13"/>
              </a:ext>
            </a:extLst>
          </a:blip>
          <a:srcRect l="0" r="0" t="0" b="0"/>
          <a:stretch/>
        </p:blipFill>
        <p:spPr>
          <a:xfrm>
            <a:off x="1008343" y="4727322"/>
            <a:ext cx="835517" cy="413196"/>
          </a:xfrm>
          <a:prstGeom prst="rect">
            <a:avLst/>
          </a:prstGeom>
        </p:spPr>
      </p:pic>
      <p:pic>
        <p:nvPicPr>
          <p:cNvPr id="20" name="Image 8" descr="https://pitch-assets-ccb95893-de3f-4266-973c-20049231b248.s3.eu-west-1.amazonaws.com/8e56b762-61af-4beb-9e61-8530f2e5fa4f?pitch-bytes=4752&amp;pitch-content-type=image%2Fsvg%2Bxml">    </p:cNvPr>
          <p:cNvPicPr>
            <a:picLocks noChangeAspect="1"/>
          </p:cNvPicPr>
          <p:nvPr/>
        </p:nvPicPr>
        <p:blipFill>
          <a:blip r:embed="rId14">
            <a:extLst>
              <a:ext uri="{96DAC541-7B7A-43D3-8B79-37D633B846F1}">
                <asvg:svgBlip xmlns:asvg="http://schemas.microsoft.com/office/drawing/2016/SVG/main" r:embed="rId15"/>
              </a:ext>
            </a:extLst>
          </a:blip>
          <a:srcRect l="0" r="0" t="0" b="0"/>
          <a:stretch/>
        </p:blipFill>
        <p:spPr>
          <a:xfrm>
            <a:off x="116607" y="4852568"/>
            <a:ext cx="855852" cy="163887"/>
          </a:xfrm>
          <a:prstGeom prst="rect">
            <a:avLst/>
          </a:prstGeom>
        </p:spPr>
      </p:pic>
      <p:pic>
        <p:nvPicPr>
          <p:cNvPr id="21" name="Image 9" descr="https://pitch-assets-ccb95893-de3f-4266-973c-20049231b248.s3.eu-west-1.amazonaws.com/try-pitch-pdf-export-logo.svg">
            <a:hlinkClick r:id="rId18" tooltip=""/>
          </p:cNvPr>
          <p:cNvPicPr>
            <a:picLocks noChangeAspect="1"/>
          </p:cNvPicPr>
          <p:nvPr/>
        </p:nvPicPr>
        <p:blipFill>
          <a:blip r:embed="rId16">
            <a:extLst>
              <a:ext uri="{96DAC541-7B7A-43D3-8B79-37D633B846F1}">
                <asvg:svgBlip xmlns:asvg="http://schemas.microsoft.com/office/drawing/2016/SVG/main" r:embed="rId17"/>
              </a:ext>
            </a:extLst>
          </a:blip>
          <a:srcRect l="0" r="0" t="0" b="0"/>
          <a:stretch/>
        </p:blipFill>
        <p:spPr>
          <a:xfrm>
            <a:off x="136595" y="4803153"/>
            <a:ext cx="515221" cy="2273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4F4F4"/>
        </a:solidFill>
      </p:bgPr>
    </p:bg>
    <p:spTree>
      <p:nvGrpSpPr>
        <p:cNvPr id="1" name=""/>
        <p:cNvGrpSpPr/>
        <p:nvPr/>
      </p:nvGrpSpPr>
      <p:grpSpPr>
        <a:xfrm>
          <a:off x="0" y="0"/>
          <a:ext cx="0" cy="0"/>
          <a:chOff x="0" y="0"/>
          <a:chExt cx="0" cy="0"/>
        </a:xfrm>
      </p:grpSpPr>
      <p:sp>
        <p:nvSpPr>
          <p:cNvPr id="3" name="Text 0"/>
          <p:cNvSpPr/>
          <p:nvPr/>
        </p:nvSpPr>
        <p:spPr>
          <a:xfrm>
            <a:off x="476184" y="762229"/>
            <a:ext cx="8229600" cy="411473"/>
          </a:xfrm>
          <a:prstGeom prst="rect">
            <a:avLst/>
          </a:prstGeom>
          <a:noFill/>
          <a:ln/>
        </p:spPr>
        <p:txBody>
          <a:bodyPr wrap="square" lIns="0" tIns="0" rIns="0" bIns="0" rtlCol="0" anchor="t"/>
          <a:lstStyle/>
          <a:p>
            <a:pPr algn="l">
              <a:lnSpc>
                <a:spcPts val="3240"/>
              </a:lnSpc>
            </a:pPr>
            <a:r>
              <a:rPr lang="en-US" sz="2700" b="1" spc="-12" kern="0" dirty="0">
                <a:solidFill>
                  <a:srgbClr val="130A44"/>
                </a:solidFill>
                <a:latin typeface="DM Sans" pitchFamily="34" charset="0"/>
                <a:ea typeface="DM Sans" pitchFamily="34" charset="-122"/>
                <a:cs typeface="DM Sans" pitchFamily="34" charset="-120"/>
              </a:rPr>
              <a:t>Measures of Success</a:t>
            </a:r>
            <a:endParaRPr lang="en-US" sz="2700" dirty="0"/>
          </a:p>
        </p:txBody>
      </p:sp>
      <p:sp>
        <p:nvSpPr>
          <p:cNvPr id="4" name="Text 1"/>
          <p:cNvSpPr/>
          <p:nvPr/>
        </p:nvSpPr>
        <p:spPr>
          <a:xfrm>
            <a:off x="1568529" y="1727114"/>
            <a:ext cx="2743200" cy="159990"/>
          </a:xfrm>
          <a:prstGeom prst="rect">
            <a:avLst/>
          </a:prstGeom>
          <a:noFill/>
          <a:ln/>
        </p:spPr>
        <p:txBody>
          <a:bodyPr wrap="square" lIns="0" tIns="0" rIns="0" bIns="0" rtlCol="0" anchor="t"/>
          <a:lstStyle/>
          <a:p>
            <a:pPr algn="l">
              <a:lnSpc>
                <a:spcPts val="1260"/>
              </a:lnSpc>
            </a:pPr>
            <a:r>
              <a:rPr lang="en-US" sz="1100" b="1" spc="120" kern="0" dirty="0">
                <a:solidFill>
                  <a:srgbClr val="005ABE"/>
                </a:solidFill>
                <a:latin typeface="DM Sans" pitchFamily="34" charset="0"/>
                <a:ea typeface="DM Sans" pitchFamily="34" charset="-122"/>
                <a:cs typeface="DM Sans" pitchFamily="34" charset="-120"/>
              </a:rPr>
              <a:t>NEW USER RETENTION RATES</a:t>
            </a:r>
            <a:endParaRPr lang="en-US" sz="1050" dirty="0"/>
          </a:p>
        </p:txBody>
      </p:sp>
      <p:sp>
        <p:nvSpPr>
          <p:cNvPr id="5" name="Text 2"/>
          <p:cNvSpPr/>
          <p:nvPr/>
        </p:nvSpPr>
        <p:spPr>
          <a:xfrm>
            <a:off x="5020088" y="1727114"/>
            <a:ext cx="2743200" cy="319980"/>
          </a:xfrm>
          <a:prstGeom prst="rect">
            <a:avLst/>
          </a:prstGeom>
          <a:noFill/>
          <a:ln/>
        </p:spPr>
        <p:txBody>
          <a:bodyPr wrap="square" lIns="0" tIns="0" rIns="0" bIns="0" rtlCol="0" anchor="t"/>
          <a:lstStyle/>
          <a:p>
            <a:pPr algn="l">
              <a:lnSpc>
                <a:spcPts val="1260"/>
              </a:lnSpc>
            </a:pPr>
            <a:r>
              <a:rPr lang="en-US" sz="1100" b="1" spc="120" kern="0" dirty="0">
                <a:solidFill>
                  <a:srgbClr val="005ABE"/>
                </a:solidFill>
                <a:latin typeface="DM Sans" pitchFamily="34" charset="0"/>
                <a:ea typeface="DM Sans" pitchFamily="34" charset="-122"/>
                <a:cs typeface="DM Sans" pitchFamily="34" charset="-120"/>
              </a:rPr>
              <a:t>CONVERSATION LENGTH /</a:t>
            </a:r>
            <a:endParaRPr lang="en-US" sz="1050" dirty="0"/>
          </a:p>
          <a:p>
            <a:pPr algn="l">
              <a:lnSpc>
                <a:spcPts val="1260"/>
              </a:lnSpc>
            </a:pPr>
            <a:r>
              <a:rPr lang="en-US" sz="1100" b="1" spc="120" kern="0" dirty="0">
                <a:solidFill>
                  <a:srgbClr val="005ABE"/>
                </a:solidFill>
                <a:latin typeface="DM Sans" pitchFamily="34" charset="0"/>
                <a:ea typeface="DM Sans" pitchFamily="34" charset="-122"/>
                <a:cs typeface="DM Sans" pitchFamily="34" charset="-120"/>
              </a:rPr>
              <a:t>ENGAGED CONVERSATIONS</a:t>
            </a:r>
            <a:endParaRPr lang="en-US" sz="1050" dirty="0"/>
          </a:p>
        </p:txBody>
      </p:sp>
      <p:sp>
        <p:nvSpPr>
          <p:cNvPr id="6" name="Shape 3"/>
          <p:cNvSpPr/>
          <p:nvPr/>
        </p:nvSpPr>
        <p:spPr>
          <a:xfrm>
            <a:off x="476778" y="3024550"/>
            <a:ext cx="8189737" cy="0"/>
          </a:xfrm>
          <a:prstGeom prst="line">
            <a:avLst/>
          </a:prstGeom>
          <a:solidFill>
            <a:srgbClr val="FFFFFF"/>
          </a:solidFill>
          <a:ln w="5292">
            <a:solidFill>
              <a:srgbClr val="005ABE"/>
            </a:solidFill>
            <a:prstDash val="solid"/>
            <a:headEnd type="none"/>
            <a:tailEnd type="none"/>
          </a:ln>
        </p:spPr>
      </p:sp>
      <p:sp>
        <p:nvSpPr>
          <p:cNvPr id="7" name="Text 4"/>
          <p:cNvSpPr/>
          <p:nvPr/>
        </p:nvSpPr>
        <p:spPr>
          <a:xfrm>
            <a:off x="1563309" y="3247539"/>
            <a:ext cx="2743200" cy="159990"/>
          </a:xfrm>
          <a:prstGeom prst="rect">
            <a:avLst/>
          </a:prstGeom>
          <a:noFill/>
          <a:ln/>
        </p:spPr>
        <p:txBody>
          <a:bodyPr wrap="square" lIns="0" tIns="0" rIns="0" bIns="0" rtlCol="0" anchor="t"/>
          <a:lstStyle/>
          <a:p>
            <a:pPr algn="l">
              <a:lnSpc>
                <a:spcPts val="1260"/>
              </a:lnSpc>
            </a:pPr>
            <a:r>
              <a:rPr lang="en-US" sz="1100" b="1" spc="120" kern="0" dirty="0">
                <a:solidFill>
                  <a:srgbClr val="005ABE"/>
                </a:solidFill>
                <a:latin typeface="DM Sans" pitchFamily="34" charset="0"/>
                <a:ea typeface="DM Sans" pitchFamily="34" charset="-122"/>
                <a:cs typeface="DM Sans" pitchFamily="34" charset="-120"/>
              </a:rPr>
              <a:t>BETS CREATED</a:t>
            </a:r>
            <a:endParaRPr lang="en-US" sz="1050" dirty="0"/>
          </a:p>
        </p:txBody>
      </p:sp>
      <p:sp>
        <p:nvSpPr>
          <p:cNvPr id="8" name="Shape 5"/>
          <p:cNvSpPr/>
          <p:nvPr/>
        </p:nvSpPr>
        <p:spPr>
          <a:xfrm>
            <a:off x="1567036" y="2139914"/>
            <a:ext cx="571500" cy="571500"/>
          </a:xfrm>
          <a:prstGeom prst="ellipse">
            <a:avLst/>
          </a:prstGeom>
          <a:solidFill>
            <a:srgbClr val="FFFFFF"/>
          </a:solidFill>
          <a:ln/>
        </p:spPr>
      </p:sp>
      <p:pic>
        <p:nvPicPr>
          <p:cNvPr id="9" name="Image 0" descr="https://external-media.api.pitch.com/provider/icons8/fluent-systems-regular/conference-call--v2.svg">    </p:cNvPr>
          <p:cNvPicPr>
            <a:picLocks noChangeAspect="1"/>
          </p:cNvPicPr>
          <p:nvPr/>
        </p:nvPicPr>
        <p:blipFill>
          <a:blip r:embed="rId1">
            <a:extLst>
              <a:ext uri="{96DAC541-7B7A-43D3-8B79-37D633B846F1}">
                <asvg:svgBlip xmlns:asvg="http://schemas.microsoft.com/office/drawing/2016/SVG/main" r:embed="rId2"/>
              </a:ext>
            </a:extLst>
          </a:blip>
          <a:srcRect l="8314" r="8313" t="0" b="0"/>
          <a:stretch/>
        </p:blipFill>
        <p:spPr>
          <a:xfrm>
            <a:off x="1705759" y="2249986"/>
            <a:ext cx="294621" cy="353376"/>
          </a:xfrm>
          <a:prstGeom prst="rect">
            <a:avLst/>
          </a:prstGeom>
        </p:spPr>
      </p:pic>
      <p:sp>
        <p:nvSpPr>
          <p:cNvPr id="10" name="Shape 6"/>
          <p:cNvSpPr/>
          <p:nvPr/>
        </p:nvSpPr>
        <p:spPr>
          <a:xfrm>
            <a:off x="5022032" y="2139914"/>
            <a:ext cx="571500" cy="571500"/>
          </a:xfrm>
          <a:prstGeom prst="ellipse">
            <a:avLst/>
          </a:prstGeom>
          <a:solidFill>
            <a:srgbClr val="FFFFFF"/>
          </a:solidFill>
          <a:ln/>
        </p:spPr>
      </p:sp>
      <p:pic>
        <p:nvPicPr>
          <p:cNvPr id="11" name="Image 1" descr="https://pitch-assets-ccb95893-de3f-4266-973c-20049231b248.s3.eu-west-1.amazonaws.com/b9e06e20-236c-41b9-a93d-0ce48ba04ade?pitch-bytes=2671&amp;pitch-content-type=image%2Fpng">    </p:cNvPr>
          <p:cNvPicPr>
            <a:picLocks noChangeAspect="1"/>
          </p:cNvPicPr>
          <p:nvPr/>
        </p:nvPicPr>
        <p:blipFill>
          <a:blip r:embed="rId3"/>
          <a:srcRect l="0" r="0" t="0" b="0"/>
          <a:stretch/>
        </p:blipFill>
        <p:spPr>
          <a:xfrm>
            <a:off x="5163835" y="2274090"/>
            <a:ext cx="295275" cy="295275"/>
          </a:xfrm>
          <a:prstGeom prst="rect">
            <a:avLst/>
          </a:prstGeom>
        </p:spPr>
      </p:pic>
      <p:sp>
        <p:nvSpPr>
          <p:cNvPr id="12" name="Shape 7"/>
          <p:cNvSpPr/>
          <p:nvPr/>
        </p:nvSpPr>
        <p:spPr>
          <a:xfrm>
            <a:off x="1562117" y="3660339"/>
            <a:ext cx="571500" cy="571500"/>
          </a:xfrm>
          <a:prstGeom prst="ellipse">
            <a:avLst/>
          </a:prstGeom>
          <a:solidFill>
            <a:srgbClr val="FFFFFF"/>
          </a:solidFill>
          <a:ln/>
        </p:spPr>
      </p:sp>
      <p:pic>
        <p:nvPicPr>
          <p:cNvPr id="13" name="Image 2" descr="https://external-media.api.pitch.com/provider/icons8/fluent-systems-regular/e-learning-2.svg">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a:off x="1696684" y="3791399"/>
            <a:ext cx="295275" cy="295275"/>
          </a:xfrm>
          <a:prstGeom prst="rect">
            <a:avLst/>
          </a:prstGeom>
        </p:spPr>
      </p:pic>
      <p:sp>
        <p:nvSpPr>
          <p:cNvPr id="14" name="Text 8"/>
          <p:cNvSpPr/>
          <p:nvPr/>
        </p:nvSpPr>
        <p:spPr>
          <a:xfrm>
            <a:off x="5012040" y="3249482"/>
            <a:ext cx="2743200" cy="159990"/>
          </a:xfrm>
          <a:prstGeom prst="rect">
            <a:avLst/>
          </a:prstGeom>
          <a:noFill/>
          <a:ln/>
        </p:spPr>
        <p:txBody>
          <a:bodyPr wrap="square" lIns="0" tIns="0" rIns="0" bIns="0" rtlCol="0" anchor="t"/>
          <a:lstStyle/>
          <a:p>
            <a:pPr algn="l">
              <a:lnSpc>
                <a:spcPts val="1260"/>
              </a:lnSpc>
            </a:pPr>
            <a:r>
              <a:rPr lang="en-US" sz="1100" b="1" spc="120" kern="0" dirty="0">
                <a:solidFill>
                  <a:srgbClr val="005ABE"/>
                </a:solidFill>
                <a:latin typeface="DM Sans" pitchFamily="34" charset="0"/>
                <a:ea typeface="DM Sans" pitchFamily="34" charset="-122"/>
                <a:cs typeface="DM Sans" pitchFamily="34" charset="-120"/>
              </a:rPr>
              <a:t>USER FEEDBACK</a:t>
            </a:r>
            <a:endParaRPr lang="en-US" sz="1050" dirty="0"/>
          </a:p>
        </p:txBody>
      </p:sp>
      <p:sp>
        <p:nvSpPr>
          <p:cNvPr id="15" name="Shape 9"/>
          <p:cNvSpPr/>
          <p:nvPr/>
        </p:nvSpPr>
        <p:spPr>
          <a:xfrm>
            <a:off x="5010848" y="3662281"/>
            <a:ext cx="571500" cy="571500"/>
          </a:xfrm>
          <a:prstGeom prst="ellipse">
            <a:avLst/>
          </a:prstGeom>
          <a:solidFill>
            <a:srgbClr val="FFFFFF"/>
          </a:solidFill>
          <a:ln/>
        </p:spPr>
      </p:sp>
      <p:pic>
        <p:nvPicPr>
          <p:cNvPr id="16" name="Image 3" descr="https://external-media.api.pitch.com/provider/icons8/fluent-systems-regular/facebook-like.svg">    </p:cNvPr>
          <p:cNvPicPr>
            <a:picLocks noChangeAspect="1"/>
          </p:cNvPicPr>
          <p:nvPr/>
        </p:nvPicPr>
        <p:blipFill>
          <a:blip r:embed="rId6">
            <a:extLst>
              <a:ext uri="{96DAC541-7B7A-43D3-8B79-37D633B846F1}">
                <asvg:svgBlip xmlns:asvg="http://schemas.microsoft.com/office/drawing/2016/SVG/main" r:embed="rId7"/>
              </a:ext>
            </a:extLst>
          </a:blip>
          <a:srcRect l="0" r="0" t="0" b="0"/>
          <a:stretch/>
        </p:blipFill>
        <p:spPr>
          <a:xfrm>
            <a:off x="5145415" y="3793341"/>
            <a:ext cx="295275" cy="295275"/>
          </a:xfrm>
          <a:prstGeom prst="rect">
            <a:avLst/>
          </a:prstGeom>
        </p:spPr>
      </p:pic>
      <p:pic>
        <p:nvPicPr>
          <p:cNvPr id="17" name="Image 4" descr="https://pitch-assets-ccb95893-de3f-4266-973c-20049231b248.s3.eu-west-1.amazonaws.com/535e4b89-7901-487e-8d91-b667b44a5b49?pitch-bytes=13837&amp;pitch-content-type=image%2Fpng">    </p:cNvPr>
          <p:cNvPicPr>
            <a:picLocks noChangeAspect="1"/>
          </p:cNvPicPr>
          <p:nvPr/>
        </p:nvPicPr>
        <p:blipFill>
          <a:blip r:embed="rId8"/>
          <a:srcRect l="0" r="0" t="0" b="0"/>
          <a:stretch/>
        </p:blipFill>
        <p:spPr>
          <a:xfrm>
            <a:off x="7155124" y="256409"/>
            <a:ext cx="911190" cy="203330"/>
          </a:xfrm>
          <a:prstGeom prst="rect">
            <a:avLst/>
          </a:prstGeom>
        </p:spPr>
      </p:pic>
      <p:pic>
        <p:nvPicPr>
          <p:cNvPr id="18" name="Image 5" descr="https://pitch-assets-ccb95893-de3f-4266-973c-20049231b248.s3.eu-west-1.amazonaws.com/3aa0899e-2d5f-48a9-b74a-0cc855bdd6ac?pitch-bytes=6629&amp;pitch-content-type=image%2Fsvg%2Bxml">    </p:cNvPr>
          <p:cNvPicPr>
            <a:picLocks noChangeAspect="1"/>
          </p:cNvPicPr>
          <p:nvPr/>
        </p:nvPicPr>
        <p:blipFill>
          <a:blip r:embed="rId9">
            <a:extLst>
              <a:ext uri="{96DAC541-7B7A-43D3-8B79-37D633B846F1}">
                <asvg:svgBlip xmlns:asvg="http://schemas.microsoft.com/office/drawing/2016/SVG/main" r:embed="rId10"/>
              </a:ext>
            </a:extLst>
          </a:blip>
          <a:srcRect l="0" r="0" t="0" b="0"/>
          <a:stretch/>
        </p:blipFill>
        <p:spPr>
          <a:xfrm>
            <a:off x="8053142" y="154669"/>
            <a:ext cx="839096" cy="414966"/>
          </a:xfrm>
          <a:prstGeom prst="rect">
            <a:avLst/>
          </a:prstGeom>
        </p:spPr>
      </p:pic>
      <p:pic>
        <p:nvPicPr>
          <p:cNvPr id="19" name="Image 6" descr="https://pitch-assets-ccb95893-de3f-4266-973c-20049231b248.s3.eu-west-1.amazonaws.com/try-pitch-pdf-export-logo.svg">
            <a:hlinkClick r:id="rId13" tooltip=""/>
          </p:cNvPr>
          <p:cNvPicPr>
            <a:picLocks noChangeAspect="1"/>
          </p:cNvPicPr>
          <p:nvPr/>
        </p:nvPicPr>
        <p:blipFill>
          <a:blip r:embed="rId11">
            <a:extLst>
              <a:ext uri="{96DAC541-7B7A-43D3-8B79-37D633B846F1}">
                <asvg:svgBlip xmlns:asvg="http://schemas.microsoft.com/office/drawing/2016/SVG/main" r:embed="rId12"/>
              </a:ext>
            </a:extLst>
          </a:blip>
          <a:srcRect l="0" r="0" t="0" b="0"/>
          <a:stretch/>
        </p:blipFill>
        <p:spPr>
          <a:xfrm>
            <a:off x="136595" y="4803153"/>
            <a:ext cx="515221" cy="22730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005ABE"/>
        </a:solidFill>
      </p:bgPr>
    </p:bg>
    <p:spTree>
      <p:nvGrpSpPr>
        <p:cNvPr id="1" name=""/>
        <p:cNvGrpSpPr/>
        <p:nvPr/>
      </p:nvGrpSpPr>
      <p:grpSpPr>
        <a:xfrm>
          <a:off x="0" y="0"/>
          <a:ext cx="0" cy="0"/>
          <a:chOff x="0" y="0"/>
          <a:chExt cx="0" cy="0"/>
        </a:xfrm>
      </p:grpSpPr>
      <p:sp>
        <p:nvSpPr>
          <p:cNvPr id="3" name="Text 0"/>
          <p:cNvSpPr/>
          <p:nvPr/>
        </p:nvSpPr>
        <p:spPr>
          <a:xfrm>
            <a:off x="-46415" y="0"/>
            <a:ext cx="9228515" cy="3146464"/>
          </a:xfrm>
          <a:prstGeom prst="roundRect">
            <a:avLst>
              <a:gd name="adj" fmla="val -29061"/>
            </a:avLst>
          </a:prstGeom>
          <a:gradFill>
            <a:gsLst>
              <a:gs pos="0">
                <a:srgbClr val="005ABE"/>
              </a:gs>
              <a:gs pos="100000">
                <a:srgbClr val="000000"/>
              </a:gs>
            </a:gsLst>
            <a:lin ang="16200000"/>
          </a:gradFill>
          <a:ln/>
        </p:spPr>
        <p:txBody>
          <a:bodyPr wrap="square" lIns="512695" tIns="371458" rIns="512695" bIns="371458" rtlCol="0" anchor="ctr"/>
          <a:lstStyle/>
          <a:p>
            <a:pPr algn="ctr">
              <a:lnSpc>
                <a:spcPts val="1680"/>
              </a:lnSpc>
            </a:pPr>
            <a:endParaRPr lang="en-US" sz="1200" dirty="0"/>
          </a:p>
        </p:txBody>
      </p:sp>
      <p:sp>
        <p:nvSpPr>
          <p:cNvPr id="4" name="Text 1"/>
          <p:cNvSpPr/>
          <p:nvPr/>
        </p:nvSpPr>
        <p:spPr>
          <a:xfrm>
            <a:off x="1283376" y="2022392"/>
            <a:ext cx="7315200" cy="1095375"/>
          </a:xfrm>
          <a:prstGeom prst="rect">
            <a:avLst/>
          </a:prstGeom>
          <a:noFill/>
          <a:ln/>
        </p:spPr>
        <p:txBody>
          <a:bodyPr wrap="square" lIns="0" tIns="0" rIns="0" bIns="0" rtlCol="0" anchor="ctr"/>
          <a:lstStyle/>
          <a:p>
            <a:pPr algn="ctr">
              <a:lnSpc>
                <a:spcPts val="8625"/>
              </a:lnSpc>
            </a:pPr>
            <a:r>
              <a:rPr lang="en-US" sz="8600" b="1" spc="-12" kern="0" dirty="0">
                <a:solidFill>
                  <a:srgbClr val="FFFFFF"/>
                </a:solidFill>
                <a:latin typeface="DM Sans" pitchFamily="34" charset="0"/>
                <a:ea typeface="DM Sans" pitchFamily="34" charset="-122"/>
                <a:cs typeface="DM Sans" pitchFamily="34" charset="-120"/>
              </a:rPr>
              <a:t>THANK YOU!</a:t>
            </a:r>
            <a:endParaRPr lang="en-US" sz="8625" dirty="0"/>
          </a:p>
        </p:txBody>
      </p:sp>
      <p:pic>
        <p:nvPicPr>
          <p:cNvPr id="5" name="Image 0" descr="https://pitch-assets-ccb95893-de3f-4266-973c-20049231b248.s3.eu-west-1.amazonaws.com/e6ab60c3-c4df-4470-a3b8-28890e8332d1?pitch-bytes=6629&amp;pitch-content-type=image%2Fsvg%2Bxml">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8066029" y="151995"/>
            <a:ext cx="835517" cy="413196"/>
          </a:xfrm>
          <a:prstGeom prst="rect">
            <a:avLst/>
          </a:prstGeom>
        </p:spPr>
      </p:pic>
      <p:pic>
        <p:nvPicPr>
          <p:cNvPr id="6" name="Image 1" descr="https://pitch-assets-ccb95893-de3f-4266-973c-20049231b248.s3.eu-west-1.amazonaws.com/8e56b762-61af-4beb-9e61-8530f2e5fa4f?pitch-bytes=4752&amp;pitch-content-type=image%2Fsvg%2Bxml">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7174292" y="277241"/>
            <a:ext cx="855852" cy="163887"/>
          </a:xfrm>
          <a:prstGeom prst="rect">
            <a:avLst/>
          </a:prstGeom>
        </p:spPr>
      </p:pic>
      <p:sp>
        <p:nvSpPr>
          <p:cNvPr id="7" name="Text 2"/>
          <p:cNvSpPr/>
          <p:nvPr/>
        </p:nvSpPr>
        <p:spPr>
          <a:xfrm>
            <a:off x="476250" y="313695"/>
            <a:ext cx="1828800" cy="91418"/>
          </a:xfrm>
          <a:prstGeom prst="rect">
            <a:avLst/>
          </a:prstGeom>
          <a:noFill/>
          <a:ln/>
        </p:spPr>
        <p:txBody>
          <a:bodyPr wrap="square" lIns="0" tIns="0" rIns="0" bIns="0" rtlCol="0" anchor="t"/>
          <a:lstStyle/>
          <a:p>
            <a:pPr algn="l">
              <a:lnSpc>
                <a:spcPts val="720"/>
              </a:lnSpc>
            </a:pPr>
            <a:r>
              <a:rPr lang="en-US" sz="600" b="1" spc="240" kern="0" dirty="0">
                <a:solidFill>
                  <a:srgbClr val="FFFFFF"/>
                </a:solidFill>
                <a:latin typeface="DM Mono" pitchFamily="34" charset="0"/>
                <a:ea typeface="DM Mono" pitchFamily="34" charset="-122"/>
                <a:cs typeface="DM Mono" pitchFamily="34" charset="-120"/>
              </a:rPr>
              <a:t>SUMMER 2023 CO-OP HACKATHON</a:t>
            </a:r>
            <a:endParaRPr lang="en-US" sz="600" dirty="0"/>
          </a:p>
        </p:txBody>
      </p:sp>
      <p:sp>
        <p:nvSpPr>
          <p:cNvPr id="8" name="Text 3"/>
          <p:cNvSpPr/>
          <p:nvPr/>
        </p:nvSpPr>
        <p:spPr>
          <a:xfrm>
            <a:off x="2464747" y="313695"/>
            <a:ext cx="2743200" cy="91418"/>
          </a:xfrm>
          <a:prstGeom prst="rect">
            <a:avLst/>
          </a:prstGeom>
          <a:noFill/>
          <a:ln/>
        </p:spPr>
        <p:txBody>
          <a:bodyPr wrap="square" lIns="0" tIns="0" rIns="0" bIns="0" rtlCol="0" anchor="t"/>
          <a:lstStyle/>
          <a:p>
            <a:pPr algn="l">
              <a:lnSpc>
                <a:spcPts val="720"/>
              </a:lnSpc>
            </a:pPr>
            <a:r>
              <a:rPr lang="en-US" sz="600" b="1" spc="240" kern="0" dirty="0">
                <a:solidFill>
                  <a:srgbClr val="FFFFFF"/>
                </a:solidFill>
                <a:latin typeface="DM Mono" pitchFamily="34" charset="0"/>
                <a:ea typeface="DM Mono" pitchFamily="34" charset="-122"/>
                <a:cs typeface="DM Mono" pitchFamily="34" charset="-120"/>
              </a:rPr>
              <a:t>TEAM CO-OPPENHEIMER</a:t>
            </a:r>
            <a:endParaRPr lang="en-US" sz="600" dirty="0"/>
          </a:p>
        </p:txBody>
      </p:sp>
      <p:sp>
        <p:nvSpPr>
          <p:cNvPr id="9" name="Text 4"/>
          <p:cNvSpPr/>
          <p:nvPr/>
        </p:nvSpPr>
        <p:spPr>
          <a:xfrm>
            <a:off x="1762032" y="3716091"/>
            <a:ext cx="6400800" cy="159991"/>
          </a:xfrm>
          <a:prstGeom prst="rect">
            <a:avLst/>
          </a:prstGeom>
          <a:noFill/>
          <a:ln/>
        </p:spPr>
        <p:txBody>
          <a:bodyPr wrap="none" lIns="0" tIns="0" rIns="0" bIns="0" rtlCol="0" anchor="t">
            <a:spAutoFit/>
          </a:bodyPr>
          <a:lstStyle/>
          <a:p>
            <a:pPr algn="l">
              <a:lnSpc>
                <a:spcPts val="1260"/>
              </a:lnSpc>
            </a:pPr>
            <a:r>
              <a:rPr lang="en-US" sz="1100" b="1" spc="120" kern="0" dirty="0">
                <a:solidFill>
                  <a:srgbClr val="FFFFFF"/>
                </a:solidFill>
                <a:latin typeface="DM Sans" pitchFamily="34" charset="0"/>
                <a:ea typeface="DM Sans" pitchFamily="34" charset="-122"/>
                <a:cs typeface="DM Sans" pitchFamily="34" charset="-120"/>
              </a:rPr>
              <a:t>ZAN QURESHI </a:t>
            </a:r>
            <a:pPr algn="l">
              <a:lnSpc>
                <a:spcPts val="1260"/>
              </a:lnSpc>
            </a:pPr>
            <a:r>
              <a:rPr lang="en-US" sz="1100" b="1" spc="120" kern="0" dirty="0">
                <a:solidFill>
                  <a:srgbClr val="FBB520"/>
                </a:solidFill>
                <a:latin typeface="DM Sans" pitchFamily="34" charset="0"/>
                <a:ea typeface="DM Sans" pitchFamily="34" charset="-122"/>
                <a:cs typeface="DM Sans" pitchFamily="34" charset="-120"/>
              </a:rPr>
              <a:t>|</a:t>
            </a:r>
            <a:pPr algn="l">
              <a:lnSpc>
                <a:spcPts val="1260"/>
              </a:lnSpc>
            </a:pPr>
            <a:r>
              <a:rPr lang="en-US" sz="1100" b="1" spc="120" kern="0" dirty="0">
                <a:solidFill>
                  <a:srgbClr val="FFFFFF"/>
                </a:solidFill>
                <a:latin typeface="DM Sans" pitchFamily="34" charset="0"/>
                <a:ea typeface="DM Sans" pitchFamily="34" charset="-122"/>
                <a:cs typeface="DM Sans" pitchFamily="34" charset="-120"/>
              </a:rPr>
              <a:t> KELLY PHAM </a:t>
            </a:r>
            <a:pPr algn="l">
              <a:lnSpc>
                <a:spcPts val="1260"/>
              </a:lnSpc>
            </a:pPr>
            <a:r>
              <a:rPr lang="en-US" sz="1100" b="1" spc="120" kern="0" dirty="0">
                <a:solidFill>
                  <a:srgbClr val="FBB520"/>
                </a:solidFill>
                <a:latin typeface="DM Sans" pitchFamily="34" charset="0"/>
                <a:ea typeface="DM Sans" pitchFamily="34" charset="-122"/>
                <a:cs typeface="DM Sans" pitchFamily="34" charset="-120"/>
              </a:rPr>
              <a:t>|</a:t>
            </a:r>
            <a:pPr algn="l">
              <a:lnSpc>
                <a:spcPts val="1260"/>
              </a:lnSpc>
            </a:pPr>
            <a:r>
              <a:rPr lang="en-US" sz="1100" b="1" spc="120" kern="0" dirty="0">
                <a:solidFill>
                  <a:srgbClr val="FFFFFF"/>
                </a:solidFill>
                <a:latin typeface="DM Sans" pitchFamily="34" charset="0"/>
                <a:ea typeface="DM Sans" pitchFamily="34" charset="-122"/>
                <a:cs typeface="DM Sans" pitchFamily="34" charset="-120"/>
              </a:rPr>
              <a:t> ANDERS TAI </a:t>
            </a:r>
            <a:pPr algn="l">
              <a:lnSpc>
                <a:spcPts val="1260"/>
              </a:lnSpc>
            </a:pPr>
            <a:r>
              <a:rPr lang="en-US" sz="1100" b="1" spc="120" kern="0" dirty="0">
                <a:solidFill>
                  <a:srgbClr val="FBB520"/>
                </a:solidFill>
                <a:latin typeface="DM Sans" pitchFamily="34" charset="0"/>
                <a:ea typeface="DM Sans" pitchFamily="34" charset="-122"/>
                <a:cs typeface="DM Sans" pitchFamily="34" charset="-120"/>
              </a:rPr>
              <a:t>|</a:t>
            </a:r>
            <a:pPr algn="l">
              <a:lnSpc>
                <a:spcPts val="1260"/>
              </a:lnSpc>
            </a:pPr>
            <a:r>
              <a:rPr lang="en-US" sz="1100" b="1" spc="120" kern="0" dirty="0">
                <a:solidFill>
                  <a:srgbClr val="FFFFFF"/>
                </a:solidFill>
                <a:latin typeface="DM Sans" pitchFamily="34" charset="0"/>
                <a:ea typeface="DM Sans" pitchFamily="34" charset="-122"/>
                <a:cs typeface="DM Sans" pitchFamily="34" charset="-120"/>
              </a:rPr>
              <a:t> KAIFEE HAQUE </a:t>
            </a:r>
            <a:pPr algn="l">
              <a:lnSpc>
                <a:spcPts val="1260"/>
              </a:lnSpc>
            </a:pPr>
            <a:r>
              <a:rPr lang="en-US" sz="1100" b="1" spc="120" kern="0" dirty="0">
                <a:solidFill>
                  <a:srgbClr val="FBB520"/>
                </a:solidFill>
                <a:latin typeface="DM Sans" pitchFamily="34" charset="0"/>
                <a:ea typeface="DM Sans" pitchFamily="34" charset="-122"/>
                <a:cs typeface="DM Sans" pitchFamily="34" charset="-120"/>
              </a:rPr>
              <a:t>|</a:t>
            </a:r>
            <a:pPr algn="l">
              <a:lnSpc>
                <a:spcPts val="1260"/>
              </a:lnSpc>
            </a:pPr>
            <a:r>
              <a:rPr lang="en-US" sz="1100" b="1" spc="120" kern="0" dirty="0">
                <a:solidFill>
                  <a:srgbClr val="FFFFFF"/>
                </a:solidFill>
                <a:latin typeface="DM Sans" pitchFamily="34" charset="0"/>
                <a:ea typeface="DM Sans" pitchFamily="34" charset="-122"/>
                <a:cs typeface="DM Sans" pitchFamily="34" charset="-120"/>
              </a:rPr>
              <a:t> PHOEBE WANG</a:t>
            </a:r>
            <a:endParaRPr lang="en-US" sz="1050" dirty="0"/>
          </a:p>
        </p:txBody>
      </p:sp>
      <p:pic>
        <p:nvPicPr>
          <p:cNvPr id="10" name="Image 2" descr="https://pitch-assets-ccb95893-de3f-4266-973c-20049231b248.s3.eu-west-1.amazonaws.com/try-pitch-pdf-export-logo.svg">
            <a:hlinkClick r:id="rId7" tooltip=""/>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136595" y="4803153"/>
            <a:ext cx="515221" cy="22730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005ABE"/>
        </a:solidFill>
      </p:bgPr>
    </p:bg>
    <p:spTree>
      <p:nvGrpSpPr>
        <p:cNvPr id="1" name=""/>
        <p:cNvGrpSpPr/>
        <p:nvPr/>
      </p:nvGrpSpPr>
      <p:grpSpPr>
        <a:xfrm>
          <a:off x="0" y="0"/>
          <a:ext cx="0" cy="0"/>
          <a:chOff x="0" y="0"/>
          <a:chExt cx="0" cy="0"/>
        </a:xfrm>
      </p:grpSpPr>
      <p:sp>
        <p:nvSpPr>
          <p:cNvPr id="3" name="Text 0"/>
          <p:cNvSpPr/>
          <p:nvPr/>
        </p:nvSpPr>
        <p:spPr>
          <a:xfrm rot="16200000">
            <a:off x="518648" y="-517553"/>
            <a:ext cx="5134789" cy="6173953"/>
          </a:xfrm>
          <a:prstGeom prst="roundRect">
            <a:avLst>
              <a:gd name="adj" fmla="val -17808"/>
            </a:avLst>
          </a:prstGeom>
          <a:gradFill>
            <a:gsLst>
              <a:gs pos="0">
                <a:srgbClr val="005ABE"/>
              </a:gs>
              <a:gs pos="100000">
                <a:srgbClr val="000000"/>
              </a:gs>
            </a:gsLst>
            <a:lin ang="16200000"/>
          </a:gradFill>
          <a:ln/>
        </p:spPr>
        <p:txBody>
          <a:bodyPr wrap="square" lIns="285266" tIns="728869" rIns="285266" bIns="728869" rtlCol="0" anchor="ctr"/>
          <a:lstStyle/>
          <a:p>
            <a:pPr algn="ctr">
              <a:lnSpc>
                <a:spcPts val="1680"/>
              </a:lnSpc>
            </a:pPr>
            <a:endParaRPr lang="en-US" sz="1200" dirty="0"/>
          </a:p>
        </p:txBody>
      </p:sp>
      <p:sp>
        <p:nvSpPr>
          <p:cNvPr id="4" name="Shape 1"/>
          <p:cNvSpPr/>
          <p:nvPr/>
        </p:nvSpPr>
        <p:spPr>
          <a:xfrm>
            <a:off x="6029124" y="1379185"/>
            <a:ext cx="2638425" cy="4938713"/>
          </a:xfrm>
          <a:prstGeom prst="roundRect">
            <a:avLst>
              <a:gd name="adj" fmla="val 9450"/>
            </a:avLst>
          </a:prstGeom>
          <a:solidFill>
            <a:srgbClr val="CCCCCC"/>
          </a:solidFill>
          <a:ln/>
        </p:spPr>
      </p:sp>
      <p:sp>
        <p:nvSpPr>
          <p:cNvPr id="5" name="Text 2"/>
          <p:cNvSpPr/>
          <p:nvPr/>
        </p:nvSpPr>
        <p:spPr>
          <a:xfrm>
            <a:off x="414275" y="3919601"/>
            <a:ext cx="4572000" cy="857250"/>
          </a:xfrm>
          <a:prstGeom prst="rect">
            <a:avLst/>
          </a:prstGeom>
          <a:noFill/>
          <a:ln/>
        </p:spPr>
        <p:txBody>
          <a:bodyPr wrap="square" lIns="0" tIns="0" rIns="0" bIns="0" rtlCol="0" anchor="b"/>
          <a:lstStyle/>
          <a:p>
            <a:pPr algn="l">
              <a:lnSpc>
                <a:spcPts val="6750"/>
              </a:lnSpc>
            </a:pPr>
            <a:r>
              <a:rPr lang="en-US" sz="6800" b="1" spc="-12" kern="0" dirty="0">
                <a:solidFill>
                  <a:srgbClr val="FFFFFF"/>
                </a:solidFill>
                <a:latin typeface="DM Sans" pitchFamily="34" charset="0"/>
                <a:ea typeface="DM Sans" pitchFamily="34" charset="-122"/>
                <a:cs typeface="DM Sans" pitchFamily="34" charset="-120"/>
              </a:rPr>
              <a:t>APPENDIX</a:t>
            </a:r>
            <a:endParaRPr lang="en-US" sz="6750" dirty="0"/>
          </a:p>
        </p:txBody>
      </p:sp>
      <p:pic>
        <p:nvPicPr>
          <p:cNvPr id="6" name="Image 0" descr="https://pitch-assets-ccb95893-de3f-4266-973c-20049231b248.s3.eu-west-1.amazonaws.com/1f286d7b-cc42-4028-9f5e-beb4c882b004?pitch-bytes=310095&amp;pitch-content-type=image%2Fpng">    </p:cNvPr>
          <p:cNvPicPr>
            <a:picLocks noChangeAspect="1"/>
          </p:cNvPicPr>
          <p:nvPr/>
        </p:nvPicPr>
        <p:blipFill>
          <a:blip r:embed="rId1"/>
          <a:srcRect l="0" r="0" t="0" b="0"/>
          <a:stretch/>
        </p:blipFill>
        <p:spPr>
          <a:xfrm>
            <a:off x="6054449" y="1397663"/>
            <a:ext cx="2591433" cy="5618069"/>
          </a:xfrm>
          <a:prstGeom prst="rect">
            <a:avLst/>
          </a:prstGeom>
        </p:spPr>
      </p:pic>
      <p:pic>
        <p:nvPicPr>
          <p:cNvPr id="7" name="Image 1" descr="https://pitch-assets-ccb95893-de3f-4266-973c-20049231b248.s3.eu-west-1.amazonaws.com/e6ab60c3-c4df-4470-a3b8-28890e8332d1?pitch-bytes=6629&amp;pitch-content-type=image%2Fsvg%2Bxml">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8066029" y="151995"/>
            <a:ext cx="835517" cy="413196"/>
          </a:xfrm>
          <a:prstGeom prst="rect">
            <a:avLst/>
          </a:prstGeom>
        </p:spPr>
      </p:pic>
      <p:pic>
        <p:nvPicPr>
          <p:cNvPr id="8" name="Image 2" descr="https://pitch-assets-ccb95893-de3f-4266-973c-20049231b248.s3.eu-west-1.amazonaws.com/8e56b762-61af-4beb-9e61-8530f2e5fa4f?pitch-bytes=4752&amp;pitch-content-type=image%2Fsvg%2Bxml">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a:off x="7174292" y="277241"/>
            <a:ext cx="855852" cy="163887"/>
          </a:xfrm>
          <a:prstGeom prst="rect">
            <a:avLst/>
          </a:prstGeom>
        </p:spPr>
      </p:pic>
      <p:sp>
        <p:nvSpPr>
          <p:cNvPr id="9" name="Text 3"/>
          <p:cNvSpPr/>
          <p:nvPr/>
        </p:nvSpPr>
        <p:spPr>
          <a:xfrm>
            <a:off x="476250" y="313695"/>
            <a:ext cx="1828800" cy="91418"/>
          </a:xfrm>
          <a:prstGeom prst="rect">
            <a:avLst/>
          </a:prstGeom>
          <a:noFill/>
          <a:ln/>
        </p:spPr>
        <p:txBody>
          <a:bodyPr wrap="square" lIns="0" tIns="0" rIns="0" bIns="0" rtlCol="0" anchor="t"/>
          <a:lstStyle/>
          <a:p>
            <a:pPr algn="l">
              <a:lnSpc>
                <a:spcPts val="720"/>
              </a:lnSpc>
            </a:pPr>
            <a:r>
              <a:rPr lang="en-US" sz="600" b="1" spc="240" kern="0" dirty="0">
                <a:solidFill>
                  <a:srgbClr val="FFFFFF"/>
                </a:solidFill>
                <a:latin typeface="DM Mono" pitchFamily="34" charset="0"/>
                <a:ea typeface="DM Mono" pitchFamily="34" charset="-122"/>
                <a:cs typeface="DM Mono" pitchFamily="34" charset="-120"/>
              </a:rPr>
              <a:t>SUMMER 2023 CO-OP HACKATHON</a:t>
            </a:r>
            <a:endParaRPr lang="en-US" sz="600" dirty="0"/>
          </a:p>
        </p:txBody>
      </p:sp>
      <p:sp>
        <p:nvSpPr>
          <p:cNvPr id="10" name="Text 4"/>
          <p:cNvSpPr/>
          <p:nvPr/>
        </p:nvSpPr>
        <p:spPr>
          <a:xfrm>
            <a:off x="2464747" y="313695"/>
            <a:ext cx="2743200" cy="91418"/>
          </a:xfrm>
          <a:prstGeom prst="rect">
            <a:avLst/>
          </a:prstGeom>
          <a:noFill/>
          <a:ln/>
        </p:spPr>
        <p:txBody>
          <a:bodyPr wrap="square" lIns="0" tIns="0" rIns="0" bIns="0" rtlCol="0" anchor="t"/>
          <a:lstStyle/>
          <a:p>
            <a:pPr algn="l">
              <a:lnSpc>
                <a:spcPts val="720"/>
              </a:lnSpc>
            </a:pPr>
            <a:r>
              <a:rPr lang="en-US" sz="600" b="1" spc="240" kern="0" dirty="0">
                <a:solidFill>
                  <a:srgbClr val="FFFFFF"/>
                </a:solidFill>
                <a:latin typeface="DM Mono" pitchFamily="34" charset="0"/>
                <a:ea typeface="DM Mono" pitchFamily="34" charset="-122"/>
                <a:cs typeface="DM Mono" pitchFamily="34" charset="-120"/>
              </a:rPr>
              <a:t>TEAM CO-OPPENHEIMER</a:t>
            </a:r>
            <a:endParaRPr lang="en-US" sz="600" dirty="0"/>
          </a:p>
        </p:txBody>
      </p:sp>
      <p:pic>
        <p:nvPicPr>
          <p:cNvPr id="11" name="Image 3" descr="https://pitch-assets-ccb95893-de3f-4266-973c-20049231b248.s3.eu-west-1.amazonaws.com/try-pitch-pdf-export-logo.svg">
            <a:hlinkClick r:id="rId8" tooltip=""/>
          </p:cNvPr>
          <p:cNvPicPr>
            <a:picLocks noChangeAspect="1"/>
          </p:cNvPicPr>
          <p:nvPr/>
        </p:nvPicPr>
        <p:blipFill>
          <a:blip r:embed="rId6">
            <a:extLst>
              <a:ext uri="{96DAC541-7B7A-43D3-8B79-37D633B846F1}">
                <asvg:svgBlip xmlns:asvg="http://schemas.microsoft.com/office/drawing/2016/SVG/main" r:embed="rId7"/>
              </a:ext>
            </a:extLst>
          </a:blip>
          <a:srcRect l="0" r="0" t="0" b="0"/>
          <a:stretch/>
        </p:blipFill>
        <p:spPr>
          <a:xfrm>
            <a:off x="136595" y="4803153"/>
            <a:ext cx="515221" cy="22730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4F4F4"/>
        </a:solidFill>
      </p:bgPr>
    </p:bg>
    <p:spTree>
      <p:nvGrpSpPr>
        <p:cNvPr id="1" name=""/>
        <p:cNvGrpSpPr/>
        <p:nvPr/>
      </p:nvGrpSpPr>
      <p:grpSpPr>
        <a:xfrm>
          <a:off x="0" y="0"/>
          <a:ext cx="0" cy="0"/>
          <a:chOff x="0" y="0"/>
          <a:chExt cx="0" cy="0"/>
        </a:xfrm>
      </p:grpSpPr>
      <p:sp>
        <p:nvSpPr>
          <p:cNvPr id="3" name="Text 0"/>
          <p:cNvSpPr/>
          <p:nvPr/>
        </p:nvSpPr>
        <p:spPr>
          <a:xfrm>
            <a:off x="475699" y="1233807"/>
            <a:ext cx="3657600" cy="159990"/>
          </a:xfrm>
          <a:prstGeom prst="rect">
            <a:avLst/>
          </a:prstGeom>
          <a:noFill/>
          <a:ln/>
        </p:spPr>
        <p:txBody>
          <a:bodyPr wrap="square" lIns="0" tIns="0" rIns="0" bIns="0" rtlCol="0" anchor="b"/>
          <a:lstStyle/>
          <a:p>
            <a:pPr algn="l">
              <a:lnSpc>
                <a:spcPts val="1260"/>
              </a:lnSpc>
            </a:pPr>
            <a:r>
              <a:rPr lang="en-US" sz="1100" b="1" spc="120" kern="0" dirty="0">
                <a:solidFill>
                  <a:srgbClr val="0079FF"/>
                </a:solidFill>
                <a:latin typeface="DM Sans" pitchFamily="34" charset="0"/>
                <a:ea typeface="DM Sans" pitchFamily="34" charset="-122"/>
                <a:cs typeface="DM Sans" pitchFamily="34" charset="-120"/>
              </a:rPr>
              <a:t>WHAT IS COHERE AND WHY DID WE USE IT?</a:t>
            </a:r>
            <a:endParaRPr lang="en-US" sz="1050" dirty="0"/>
          </a:p>
        </p:txBody>
      </p:sp>
      <p:sp>
        <p:nvSpPr>
          <p:cNvPr id="4" name="Text 1"/>
          <p:cNvSpPr/>
          <p:nvPr/>
        </p:nvSpPr>
        <p:spPr>
          <a:xfrm>
            <a:off x="6143387" y="3923887"/>
            <a:ext cx="1828800" cy="182835"/>
          </a:xfrm>
          <a:prstGeom prst="rect">
            <a:avLst/>
          </a:prstGeom>
          <a:noFill/>
          <a:ln/>
        </p:spPr>
        <p:txBody>
          <a:bodyPr wrap="square" lIns="0" tIns="0" rIns="0" bIns="0" rtlCol="0" anchor="ctr"/>
          <a:lstStyle/>
          <a:p>
            <a:pPr algn="ctr">
              <a:lnSpc>
                <a:spcPts val="720"/>
              </a:lnSpc>
            </a:pPr>
            <a:r>
              <a:rPr lang="en-US" sz="600" b="1" spc="240" kern="0" dirty="0">
                <a:solidFill>
                  <a:srgbClr val="FFFFFF"/>
                </a:solidFill>
                <a:latin typeface="DM Mono" pitchFamily="34" charset="0"/>
                <a:ea typeface="DM Mono" pitchFamily="34" charset="-122"/>
                <a:cs typeface="DM Mono" pitchFamily="34" charset="-120"/>
              </a:rPr>
              <a:t>MARKET SHARE</a:t>
            </a:r>
            <a:endParaRPr lang="en-US" sz="600" dirty="0"/>
          </a:p>
          <a:p>
            <a:pPr algn="ctr">
              <a:lnSpc>
                <a:spcPts val="720"/>
              </a:lnSpc>
            </a:pPr>
            <a:r>
              <a:rPr lang="en-US" sz="600" b="1" spc="240" kern="0" dirty="0">
                <a:solidFill>
                  <a:srgbClr val="FFFFFF"/>
                </a:solidFill>
                <a:latin typeface="DM Mono" pitchFamily="34" charset="0"/>
                <a:ea typeface="DM Mono" pitchFamily="34" charset="-122"/>
                <a:cs typeface="DM Mono" pitchFamily="34" charset="-120"/>
              </a:rPr>
              <a:t>$800M</a:t>
            </a:r>
            <a:endParaRPr lang="en-US" sz="600" dirty="0"/>
          </a:p>
        </p:txBody>
      </p:sp>
      <p:sp>
        <p:nvSpPr>
          <p:cNvPr id="5" name="Text 2"/>
          <p:cNvSpPr/>
          <p:nvPr/>
        </p:nvSpPr>
        <p:spPr>
          <a:xfrm>
            <a:off x="476250" y="1506606"/>
            <a:ext cx="6400800" cy="1066726"/>
          </a:xfrm>
          <a:prstGeom prst="rect">
            <a:avLst/>
          </a:prstGeom>
          <a:noFill/>
          <a:ln/>
        </p:spPr>
        <p:txBody>
          <a:bodyPr wrap="square" lIns="0" tIns="0" rIns="0" bIns="0" rtlCol="0" anchor="b"/>
          <a:lstStyle/>
          <a:p>
            <a:pPr algn="l">
              <a:lnSpc>
                <a:spcPts val="1680"/>
              </a:lnSpc>
            </a:pPr>
            <a:r>
              <a:rPr lang="en-US" sz="1200" b="1" dirty="0">
                <a:solidFill>
                  <a:srgbClr val="130A44"/>
                </a:solidFill>
                <a:latin typeface="DM Sans" pitchFamily="34" charset="0"/>
                <a:ea typeface="DM Sans" pitchFamily="34" charset="-122"/>
                <a:cs typeface="DM Sans" pitchFamily="34" charset="-120"/>
              </a:rPr>
              <a:t>Cohere</a:t>
            </a:r>
            <a:endParaRPr lang="en-US" sz="1200" dirty="0"/>
          </a:p>
          <a:p>
            <a:pPr algn="l">
              <a:lnSpc>
                <a:spcPts val="1680"/>
              </a:lnSpc>
            </a:pPr>
            <a:r>
              <a:rPr lang="en-US" sz="1200" b="0" dirty="0">
                <a:solidFill>
                  <a:srgbClr val="130A44"/>
                </a:solidFill>
                <a:latin typeface="DM Sans" pitchFamily="34" charset="0"/>
                <a:ea typeface="DM Sans" pitchFamily="34" charset="-122"/>
                <a:cs typeface="DM Sans" pitchFamily="34" charset="-120"/>
              </a:rPr>
              <a:t>Cohere is an AI platform that gives businesses and developers access to NLP capabilities. Cohere's models give applications interactive chat features, by understanding and generating. Businesses can use Cohere to build large scale natural language processing models.</a:t>
            </a:r>
            <a:endParaRPr lang="en-US" sz="1200" dirty="0"/>
          </a:p>
        </p:txBody>
      </p:sp>
      <p:sp>
        <p:nvSpPr>
          <p:cNvPr id="6" name="Text 3"/>
          <p:cNvSpPr/>
          <p:nvPr/>
        </p:nvSpPr>
        <p:spPr>
          <a:xfrm>
            <a:off x="476250" y="2901061"/>
            <a:ext cx="6400800" cy="1706761"/>
          </a:xfrm>
          <a:prstGeom prst="rect">
            <a:avLst/>
          </a:prstGeom>
          <a:noFill/>
          <a:ln/>
        </p:spPr>
        <p:txBody>
          <a:bodyPr wrap="square" lIns="0" tIns="0" rIns="0" bIns="0" rtlCol="0" anchor="b"/>
          <a:lstStyle/>
          <a:p>
            <a:pPr algn="l">
              <a:lnSpc>
                <a:spcPts val="1680"/>
              </a:lnSpc>
            </a:pPr>
            <a:r>
              <a:rPr lang="en-US" sz="1200" b="1" dirty="0">
                <a:solidFill>
                  <a:srgbClr val="130A44"/>
                </a:solidFill>
                <a:latin typeface="DM Sans" pitchFamily="34" charset="0"/>
                <a:ea typeface="DM Sans" pitchFamily="34" charset="-122"/>
                <a:cs typeface="DM Sans" pitchFamily="34" charset="-120"/>
              </a:rPr>
              <a:t>Why did we use Cohere?</a:t>
            </a:r>
            <a:endParaRPr lang="en-US" sz="1200" dirty="0"/>
          </a:p>
          <a:p>
            <a:pPr algn="l">
              <a:lnSpc>
                <a:spcPts val="1680"/>
              </a:lnSpc>
            </a:pPr>
            <a:r>
              <a:rPr lang="en-US" sz="1200" b="0" dirty="0">
                <a:solidFill>
                  <a:srgbClr val="130A44"/>
                </a:solidFill>
                <a:latin typeface="DM Sans" pitchFamily="34" charset="0"/>
                <a:ea typeface="DM Sans" pitchFamily="34" charset="-122"/>
                <a:cs typeface="DM Sans" pitchFamily="34" charset="-120"/>
              </a:rPr>
              <a:t>We used Cohere because it offered easy-to-use APIs that we could apply within the short span of our hackathon. More specifically, the Generate and Classify APIs fit the needs of our hackathon idea. We were able to use Classify to identify the type of request a user is making (question or bet) and the generate API to train a model on data about theScore. When asked a question about theScore, the trained model will be able to generate text and answer the user's question about theScore Bet.</a:t>
            </a:r>
            <a:endParaRPr lang="en-US" sz="1200" dirty="0"/>
          </a:p>
        </p:txBody>
      </p:sp>
      <p:pic>
        <p:nvPicPr>
          <p:cNvPr id="7" name="Image 0" descr="https://pitch-assets-ccb95893-de3f-4266-973c-20049231b248.s3.eu-west-1.amazonaws.com/535e4b89-7901-487e-8d91-b667b44a5b49?pitch-bytes=13837&amp;pitch-content-type=image%2Fpng">    </p:cNvPr>
          <p:cNvPicPr>
            <a:picLocks noChangeAspect="1"/>
          </p:cNvPicPr>
          <p:nvPr/>
        </p:nvPicPr>
        <p:blipFill>
          <a:blip r:embed="rId1"/>
          <a:srcRect l="0" r="0" t="0" b="0"/>
          <a:stretch/>
        </p:blipFill>
        <p:spPr>
          <a:xfrm>
            <a:off x="7155124" y="256409"/>
            <a:ext cx="911190" cy="203330"/>
          </a:xfrm>
          <a:prstGeom prst="rect">
            <a:avLst/>
          </a:prstGeom>
        </p:spPr>
      </p:pic>
      <p:pic>
        <p:nvPicPr>
          <p:cNvPr id="8" name="Image 1" descr="https://pitch-assets-ccb95893-de3f-4266-973c-20049231b248.s3.eu-west-1.amazonaws.com/3aa0899e-2d5f-48a9-b74a-0cc855bdd6ac?pitch-bytes=6629&amp;pitch-content-type=image%2Fsvg%2Bxml">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8053142" y="154669"/>
            <a:ext cx="839096" cy="414966"/>
          </a:xfrm>
          <a:prstGeom prst="rect">
            <a:avLst/>
          </a:prstGeom>
        </p:spPr>
      </p:pic>
      <p:sp>
        <p:nvSpPr>
          <p:cNvPr id="9" name="Text 4"/>
          <p:cNvSpPr/>
          <p:nvPr/>
        </p:nvSpPr>
        <p:spPr>
          <a:xfrm>
            <a:off x="476250" y="313695"/>
            <a:ext cx="1828800" cy="91418"/>
          </a:xfrm>
          <a:prstGeom prst="rect">
            <a:avLst/>
          </a:prstGeom>
          <a:noFill/>
          <a:ln/>
        </p:spPr>
        <p:txBody>
          <a:bodyPr wrap="square" lIns="0" tIns="0" rIns="0" bIns="0" rtlCol="0" anchor="t"/>
          <a:lstStyle/>
          <a:p>
            <a:pPr algn="l">
              <a:lnSpc>
                <a:spcPts val="720"/>
              </a:lnSpc>
            </a:pPr>
            <a:r>
              <a:rPr lang="en-US" sz="600" b="1" spc="240" kern="0" dirty="0">
                <a:solidFill>
                  <a:srgbClr val="130A44"/>
                </a:solidFill>
                <a:latin typeface="DM Mono" pitchFamily="34" charset="0"/>
                <a:ea typeface="DM Mono" pitchFamily="34" charset="-122"/>
                <a:cs typeface="DM Mono" pitchFamily="34" charset="-120"/>
              </a:rPr>
              <a:t>SUMMER 2023 CO-OP HACKATHON</a:t>
            </a:r>
            <a:endParaRPr lang="en-US" sz="600" dirty="0"/>
          </a:p>
        </p:txBody>
      </p:sp>
      <p:sp>
        <p:nvSpPr>
          <p:cNvPr id="10" name="Text 5"/>
          <p:cNvSpPr/>
          <p:nvPr/>
        </p:nvSpPr>
        <p:spPr>
          <a:xfrm>
            <a:off x="2464747" y="313695"/>
            <a:ext cx="2743200" cy="91418"/>
          </a:xfrm>
          <a:prstGeom prst="rect">
            <a:avLst/>
          </a:prstGeom>
          <a:noFill/>
          <a:ln/>
        </p:spPr>
        <p:txBody>
          <a:bodyPr wrap="square" lIns="0" tIns="0" rIns="0" bIns="0" rtlCol="0" anchor="t"/>
          <a:lstStyle/>
          <a:p>
            <a:pPr algn="l">
              <a:lnSpc>
                <a:spcPts val="720"/>
              </a:lnSpc>
            </a:pPr>
            <a:r>
              <a:rPr lang="en-US" sz="600" b="1" spc="240" kern="0" dirty="0">
                <a:solidFill>
                  <a:srgbClr val="130A44"/>
                </a:solidFill>
                <a:latin typeface="DM Mono" pitchFamily="34" charset="0"/>
                <a:ea typeface="DM Mono" pitchFamily="34" charset="-122"/>
                <a:cs typeface="DM Mono" pitchFamily="34" charset="-120"/>
              </a:rPr>
              <a:t>TEAM CO-OPPENHEIMER</a:t>
            </a:r>
            <a:endParaRPr lang="en-US" sz="600" dirty="0"/>
          </a:p>
        </p:txBody>
      </p:sp>
      <p:pic>
        <p:nvPicPr>
          <p:cNvPr id="11" name="Image 2" descr="https://pitch-assets-ccb95893-de3f-4266-973c-20049231b248.s3.eu-west-1.amazonaws.com/try-pitch-pdf-export-logo.svg">
            <a:hlinkClick r:id="rId6" tooltip=""/>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a:off x="136595" y="4803153"/>
            <a:ext cx="515221" cy="22730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4F4F4"/>
        </a:solidFill>
      </p:bgPr>
    </p:bg>
    <p:spTree>
      <p:nvGrpSpPr>
        <p:cNvPr id="1" name=""/>
        <p:cNvGrpSpPr/>
        <p:nvPr/>
      </p:nvGrpSpPr>
      <p:grpSpPr>
        <a:xfrm>
          <a:off x="0" y="0"/>
          <a:ext cx="0" cy="0"/>
          <a:chOff x="0" y="0"/>
          <a:chExt cx="0" cy="0"/>
        </a:xfrm>
      </p:grpSpPr>
      <p:sp>
        <p:nvSpPr>
          <p:cNvPr id="3" name="Text 0"/>
          <p:cNvSpPr/>
          <p:nvPr/>
        </p:nvSpPr>
        <p:spPr>
          <a:xfrm>
            <a:off x="475699" y="813107"/>
            <a:ext cx="3657600" cy="159990"/>
          </a:xfrm>
          <a:prstGeom prst="rect">
            <a:avLst/>
          </a:prstGeom>
          <a:noFill/>
          <a:ln/>
        </p:spPr>
        <p:txBody>
          <a:bodyPr wrap="square" lIns="0" tIns="0" rIns="0" bIns="0" rtlCol="0" anchor="b"/>
          <a:lstStyle/>
          <a:p>
            <a:pPr algn="l">
              <a:lnSpc>
                <a:spcPts val="1260"/>
              </a:lnSpc>
            </a:pPr>
            <a:r>
              <a:rPr lang="en-US" sz="1100" b="1" spc="120" kern="0" dirty="0">
                <a:solidFill>
                  <a:srgbClr val="0079FF"/>
                </a:solidFill>
                <a:latin typeface="DM Sans" pitchFamily="34" charset="0"/>
                <a:ea typeface="DM Sans" pitchFamily="34" charset="-122"/>
                <a:cs typeface="DM Sans" pitchFamily="34" charset="-120"/>
              </a:rPr>
              <a:t>HOW DID WE BUILD OUR APP?</a:t>
            </a:r>
            <a:endParaRPr lang="en-US" sz="1050" dirty="0"/>
          </a:p>
        </p:txBody>
      </p:sp>
      <p:sp>
        <p:nvSpPr>
          <p:cNvPr id="4" name="Text 1"/>
          <p:cNvSpPr/>
          <p:nvPr/>
        </p:nvSpPr>
        <p:spPr>
          <a:xfrm>
            <a:off x="6143387" y="3923887"/>
            <a:ext cx="1828800" cy="182835"/>
          </a:xfrm>
          <a:prstGeom prst="rect">
            <a:avLst/>
          </a:prstGeom>
          <a:noFill/>
          <a:ln/>
        </p:spPr>
        <p:txBody>
          <a:bodyPr wrap="square" lIns="0" tIns="0" rIns="0" bIns="0" rtlCol="0" anchor="ctr"/>
          <a:lstStyle/>
          <a:p>
            <a:pPr algn="ctr">
              <a:lnSpc>
                <a:spcPts val="720"/>
              </a:lnSpc>
            </a:pPr>
            <a:r>
              <a:rPr lang="en-US" sz="600" b="1" spc="240" kern="0" dirty="0">
                <a:solidFill>
                  <a:srgbClr val="FFFFFF"/>
                </a:solidFill>
                <a:latin typeface="DM Mono" pitchFamily="34" charset="0"/>
                <a:ea typeface="DM Mono" pitchFamily="34" charset="-122"/>
                <a:cs typeface="DM Mono" pitchFamily="34" charset="-120"/>
              </a:rPr>
              <a:t>MARKET SHARE</a:t>
            </a:r>
            <a:endParaRPr lang="en-US" sz="600" dirty="0"/>
          </a:p>
          <a:p>
            <a:pPr algn="ctr">
              <a:lnSpc>
                <a:spcPts val="720"/>
              </a:lnSpc>
            </a:pPr>
            <a:r>
              <a:rPr lang="en-US" sz="600" b="1" spc="240" kern="0" dirty="0">
                <a:solidFill>
                  <a:srgbClr val="FFFFFF"/>
                </a:solidFill>
                <a:latin typeface="DM Mono" pitchFamily="34" charset="0"/>
                <a:ea typeface="DM Mono" pitchFamily="34" charset="-122"/>
                <a:cs typeface="DM Mono" pitchFamily="34" charset="-120"/>
              </a:rPr>
              <a:t>$800M</a:t>
            </a:r>
            <a:endParaRPr lang="en-US" sz="600" dirty="0"/>
          </a:p>
        </p:txBody>
      </p:sp>
      <p:sp>
        <p:nvSpPr>
          <p:cNvPr id="5" name="Text 2"/>
          <p:cNvSpPr/>
          <p:nvPr/>
        </p:nvSpPr>
        <p:spPr>
          <a:xfrm>
            <a:off x="476250" y="1065850"/>
            <a:ext cx="7315200" cy="1706761"/>
          </a:xfrm>
          <a:prstGeom prst="rect">
            <a:avLst/>
          </a:prstGeom>
          <a:noFill/>
          <a:ln/>
        </p:spPr>
        <p:txBody>
          <a:bodyPr wrap="square" lIns="0" tIns="0" rIns="0" bIns="0" rtlCol="0" anchor="b"/>
          <a:lstStyle/>
          <a:p>
            <a:pPr algn="l">
              <a:lnSpc>
                <a:spcPts val="1680"/>
              </a:lnSpc>
            </a:pPr>
            <a:r>
              <a:rPr lang="en-US" sz="1200" b="1" dirty="0">
                <a:solidFill>
                  <a:srgbClr val="130A44"/>
                </a:solidFill>
                <a:latin typeface="DM Sans" pitchFamily="34" charset="0"/>
                <a:ea typeface="DM Sans" pitchFamily="34" charset="-122"/>
                <a:cs typeface="DM Sans" pitchFamily="34" charset="-120"/>
              </a:rPr>
              <a:t>NLP/Cohere APIs</a:t>
            </a:r>
            <a:endParaRPr lang="en-US" sz="1200" dirty="0"/>
          </a:p>
          <a:p>
            <a:pPr algn="l">
              <a:lnSpc>
                <a:spcPts val="1680"/>
              </a:lnSpc>
            </a:pPr>
            <a:r>
              <a:rPr lang="en-US" sz="900" b="0" dirty="0">
                <a:solidFill>
                  <a:srgbClr val="130A44"/>
                </a:solidFill>
                <a:latin typeface="DM Sans" pitchFamily="34" charset="0"/>
                <a:ea typeface="DM Sans" pitchFamily="34" charset="-122"/>
                <a:cs typeface="DM Sans" pitchFamily="34" charset="-120"/>
              </a:rPr>
              <a:t>We first used the Classify API and trained it to recognize if a user's message is a bet or a question.  For questions, we trained a custom language model on answers to questions about the app such as "How do I place a bet on theScore" as well as general betting concepts like "What is a parlay?". The model would then generate text based on the training data we fed in.</a:t>
            </a:r>
            <a:endParaRPr lang="en-US" sz="1200" dirty="0"/>
          </a:p>
          <a:p>
            <a:pPr algn="l">
              <a:lnSpc>
                <a:spcPts val="1680"/>
              </a:lnSpc>
            </a:pPr>
            <a:r>
              <a:rPr lang="en-US" sz="900" b="0" dirty="0">
                <a:solidFill>
                  <a:srgbClr val="130A44"/>
                </a:solidFill>
                <a:latin typeface="DM Sans" pitchFamily="34" charset="0"/>
                <a:ea typeface="DM Sans" pitchFamily="34" charset="-122"/>
                <a:cs typeface="DM Sans" pitchFamily="34" charset="-120"/>
              </a:rPr>
              <a:t>For bets, we trained models to extract certain data from a user's message. We have models trained to extract team name, bet outcome, and game outcome. When the user places a bet through the chatbot, these values will be extracted from the message and the bet slip will be created using this information.</a:t>
            </a:r>
            <a:endParaRPr lang="en-US" sz="1200" dirty="0"/>
          </a:p>
        </p:txBody>
      </p:sp>
      <p:sp>
        <p:nvSpPr>
          <p:cNvPr id="6" name="Text 3"/>
          <p:cNvSpPr/>
          <p:nvPr/>
        </p:nvSpPr>
        <p:spPr>
          <a:xfrm>
            <a:off x="476250" y="3021239"/>
            <a:ext cx="7315200" cy="1280071"/>
          </a:xfrm>
          <a:prstGeom prst="rect">
            <a:avLst/>
          </a:prstGeom>
          <a:noFill/>
          <a:ln/>
        </p:spPr>
        <p:txBody>
          <a:bodyPr wrap="square" lIns="0" tIns="0" rIns="0" bIns="0" rtlCol="0" anchor="b"/>
          <a:lstStyle/>
          <a:p>
            <a:pPr algn="l">
              <a:lnSpc>
                <a:spcPts val="1680"/>
              </a:lnSpc>
            </a:pPr>
            <a:r>
              <a:rPr lang="en-US" sz="1200" b="1" dirty="0">
                <a:solidFill>
                  <a:srgbClr val="130A44"/>
                </a:solidFill>
                <a:latin typeface="DM Sans" pitchFamily="34" charset="0"/>
                <a:ea typeface="DM Sans" pitchFamily="34" charset="-122"/>
                <a:cs typeface="DM Sans" pitchFamily="34" charset="-120"/>
              </a:rPr>
              <a:t>Frontend/Backend</a:t>
            </a:r>
            <a:endParaRPr lang="en-US" sz="1200" dirty="0"/>
          </a:p>
          <a:p>
            <a:pPr algn="l">
              <a:lnSpc>
                <a:spcPts val="1680"/>
              </a:lnSpc>
            </a:pPr>
            <a:r>
              <a:rPr lang="en-US" sz="900" b="0" dirty="0">
                <a:solidFill>
                  <a:srgbClr val="130A44"/>
                </a:solidFill>
                <a:latin typeface="DM Sans" pitchFamily="34" charset="0"/>
                <a:ea typeface="DM Sans" pitchFamily="34" charset="-122"/>
                <a:cs typeface="DM Sans" pitchFamily="34" charset="-120"/>
              </a:rPr>
              <a:t>We used Swift for our frontend and Python for our backend. When the user sends a message, the app sends a JSON object to the backend. We used FastAPI to create an API endpoint which receives this object. Once the message hits the backend, it calls the endpoints to our Cohere models to parse the user's message. We then use the response to send a JSON object back to the frontend that includes the bet data or the answer to the user's question. We also send back flags to the frontend to indicate what to display such as the "Bet Mode" banner and suggested prompts.</a:t>
            </a:r>
            <a:endParaRPr lang="en-US" sz="1200" dirty="0"/>
          </a:p>
        </p:txBody>
      </p:sp>
      <p:pic>
        <p:nvPicPr>
          <p:cNvPr id="7" name="Image 0" descr="https://pitch-assets-ccb95893-de3f-4266-973c-20049231b248.s3.eu-west-1.amazonaws.com/535e4b89-7901-487e-8d91-b667b44a5b49?pitch-bytes=13837&amp;pitch-content-type=image%2Fpng">    </p:cNvPr>
          <p:cNvPicPr>
            <a:picLocks noChangeAspect="1"/>
          </p:cNvPicPr>
          <p:nvPr/>
        </p:nvPicPr>
        <p:blipFill>
          <a:blip r:embed="rId1"/>
          <a:srcRect l="0" r="0" t="0" b="0"/>
          <a:stretch/>
        </p:blipFill>
        <p:spPr>
          <a:xfrm>
            <a:off x="7155124" y="256409"/>
            <a:ext cx="911190" cy="203330"/>
          </a:xfrm>
          <a:prstGeom prst="rect">
            <a:avLst/>
          </a:prstGeom>
        </p:spPr>
      </p:pic>
      <p:pic>
        <p:nvPicPr>
          <p:cNvPr id="8" name="Image 1" descr="https://pitch-assets-ccb95893-de3f-4266-973c-20049231b248.s3.eu-west-1.amazonaws.com/3aa0899e-2d5f-48a9-b74a-0cc855bdd6ac?pitch-bytes=6629&amp;pitch-content-type=image%2Fsvg%2Bxml">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8053142" y="154669"/>
            <a:ext cx="839096" cy="414966"/>
          </a:xfrm>
          <a:prstGeom prst="rect">
            <a:avLst/>
          </a:prstGeom>
        </p:spPr>
      </p:pic>
      <p:sp>
        <p:nvSpPr>
          <p:cNvPr id="9" name="Text 4"/>
          <p:cNvSpPr/>
          <p:nvPr/>
        </p:nvSpPr>
        <p:spPr>
          <a:xfrm>
            <a:off x="476250" y="313695"/>
            <a:ext cx="1828800" cy="91418"/>
          </a:xfrm>
          <a:prstGeom prst="rect">
            <a:avLst/>
          </a:prstGeom>
          <a:noFill/>
          <a:ln/>
        </p:spPr>
        <p:txBody>
          <a:bodyPr wrap="square" lIns="0" tIns="0" rIns="0" bIns="0" rtlCol="0" anchor="t"/>
          <a:lstStyle/>
          <a:p>
            <a:pPr algn="l">
              <a:lnSpc>
                <a:spcPts val="720"/>
              </a:lnSpc>
            </a:pPr>
            <a:r>
              <a:rPr lang="en-US" sz="600" b="1" spc="240" kern="0" dirty="0">
                <a:solidFill>
                  <a:srgbClr val="130A44"/>
                </a:solidFill>
                <a:latin typeface="DM Mono" pitchFamily="34" charset="0"/>
                <a:ea typeface="DM Mono" pitchFamily="34" charset="-122"/>
                <a:cs typeface="DM Mono" pitchFamily="34" charset="-120"/>
              </a:rPr>
              <a:t>SUMMER 2023 CO-OP HACKATHON</a:t>
            </a:r>
            <a:endParaRPr lang="en-US" sz="600" dirty="0"/>
          </a:p>
        </p:txBody>
      </p:sp>
      <p:sp>
        <p:nvSpPr>
          <p:cNvPr id="10" name="Text 5"/>
          <p:cNvSpPr/>
          <p:nvPr/>
        </p:nvSpPr>
        <p:spPr>
          <a:xfrm>
            <a:off x="2464747" y="313695"/>
            <a:ext cx="2743200" cy="91418"/>
          </a:xfrm>
          <a:prstGeom prst="rect">
            <a:avLst/>
          </a:prstGeom>
          <a:noFill/>
          <a:ln/>
        </p:spPr>
        <p:txBody>
          <a:bodyPr wrap="square" lIns="0" tIns="0" rIns="0" bIns="0" rtlCol="0" anchor="t"/>
          <a:lstStyle/>
          <a:p>
            <a:pPr algn="l">
              <a:lnSpc>
                <a:spcPts val="720"/>
              </a:lnSpc>
            </a:pPr>
            <a:r>
              <a:rPr lang="en-US" sz="600" b="1" spc="240" kern="0" dirty="0">
                <a:solidFill>
                  <a:srgbClr val="130A44"/>
                </a:solidFill>
                <a:latin typeface="DM Mono" pitchFamily="34" charset="0"/>
                <a:ea typeface="DM Mono" pitchFamily="34" charset="-122"/>
                <a:cs typeface="DM Mono" pitchFamily="34" charset="-120"/>
              </a:rPr>
              <a:t>TEAM CO-OPPENHEIMER</a:t>
            </a:r>
            <a:endParaRPr lang="en-US" sz="600" dirty="0"/>
          </a:p>
        </p:txBody>
      </p:sp>
      <p:pic>
        <p:nvPicPr>
          <p:cNvPr id="11" name="Image 2" descr="https://pitch-assets-ccb95893-de3f-4266-973c-20049231b248.s3.eu-west-1.amazonaws.com/try-pitch-pdf-export-logo.svg">
            <a:hlinkClick r:id="rId6" tooltip=""/>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a:off x="136595" y="4803153"/>
            <a:ext cx="515221" cy="22730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4F4F4"/>
        </a:solidFill>
      </p:bgPr>
    </p:bg>
    <p:spTree>
      <p:nvGrpSpPr>
        <p:cNvPr id="1" name=""/>
        <p:cNvGrpSpPr/>
        <p:nvPr/>
      </p:nvGrpSpPr>
      <p:grpSpPr>
        <a:xfrm>
          <a:off x="0" y="0"/>
          <a:ext cx="0" cy="0"/>
          <a:chOff x="0" y="0"/>
          <a:chExt cx="0" cy="0"/>
        </a:xfrm>
      </p:grpSpPr>
      <p:sp>
        <p:nvSpPr>
          <p:cNvPr id="3" name="Text 0"/>
          <p:cNvSpPr/>
          <p:nvPr/>
        </p:nvSpPr>
        <p:spPr>
          <a:xfrm>
            <a:off x="475699" y="813107"/>
            <a:ext cx="3657600" cy="159990"/>
          </a:xfrm>
          <a:prstGeom prst="rect">
            <a:avLst/>
          </a:prstGeom>
          <a:noFill/>
          <a:ln/>
        </p:spPr>
        <p:txBody>
          <a:bodyPr wrap="square" lIns="0" tIns="0" rIns="0" bIns="0" rtlCol="0" anchor="b"/>
          <a:lstStyle/>
          <a:p>
            <a:pPr algn="l">
              <a:lnSpc>
                <a:spcPts val="1260"/>
              </a:lnSpc>
            </a:pPr>
            <a:r>
              <a:rPr lang="en-US" sz="1100" b="1" spc="120" kern="0" dirty="0">
                <a:solidFill>
                  <a:srgbClr val="0079FF"/>
                </a:solidFill>
                <a:latin typeface="DM Sans" pitchFamily="34" charset="0"/>
                <a:ea typeface="DM Sans" pitchFamily="34" charset="-122"/>
                <a:cs typeface="DM Sans" pitchFamily="34" charset="-120"/>
              </a:rPr>
              <a:t>CHATBOT DEMO VIDEO</a:t>
            </a:r>
            <a:endParaRPr lang="en-US" sz="1050" dirty="0"/>
          </a:p>
        </p:txBody>
      </p:sp>
      <p:sp>
        <p:nvSpPr>
          <p:cNvPr id="4" name="Text 1"/>
          <p:cNvSpPr/>
          <p:nvPr/>
        </p:nvSpPr>
        <p:spPr>
          <a:xfrm>
            <a:off x="6143387" y="3923887"/>
            <a:ext cx="1828800" cy="182835"/>
          </a:xfrm>
          <a:prstGeom prst="rect">
            <a:avLst/>
          </a:prstGeom>
          <a:noFill/>
          <a:ln/>
        </p:spPr>
        <p:txBody>
          <a:bodyPr wrap="square" lIns="0" tIns="0" rIns="0" bIns="0" rtlCol="0" anchor="ctr"/>
          <a:lstStyle/>
          <a:p>
            <a:pPr algn="ctr">
              <a:lnSpc>
                <a:spcPts val="720"/>
              </a:lnSpc>
            </a:pPr>
            <a:r>
              <a:rPr lang="en-US" sz="600" b="1" spc="240" kern="0" dirty="0">
                <a:solidFill>
                  <a:srgbClr val="FFFFFF"/>
                </a:solidFill>
                <a:latin typeface="DM Mono" pitchFamily="34" charset="0"/>
                <a:ea typeface="DM Mono" pitchFamily="34" charset="-122"/>
                <a:cs typeface="DM Mono" pitchFamily="34" charset="-120"/>
              </a:rPr>
              <a:t>MARKET SHARE</a:t>
            </a:r>
            <a:endParaRPr lang="en-US" sz="600" dirty="0"/>
          </a:p>
          <a:p>
            <a:pPr algn="ctr">
              <a:lnSpc>
                <a:spcPts val="720"/>
              </a:lnSpc>
            </a:pPr>
            <a:r>
              <a:rPr lang="en-US" sz="600" b="1" spc="240" kern="0" dirty="0">
                <a:solidFill>
                  <a:srgbClr val="FFFFFF"/>
                </a:solidFill>
                <a:latin typeface="DM Mono" pitchFamily="34" charset="0"/>
                <a:ea typeface="DM Mono" pitchFamily="34" charset="-122"/>
                <a:cs typeface="DM Mono" pitchFamily="34" charset="-120"/>
              </a:rPr>
              <a:t>$800M</a:t>
            </a:r>
            <a:endParaRPr lang="en-US" sz="600" dirty="0"/>
          </a:p>
        </p:txBody>
      </p:sp>
      <p:pic>
        <p:nvPicPr>
          <p:cNvPr id="5" name="Image 0" descr="https://pitch-assets-ccb95893-de3f-4266-973c-20049231b248.s3.eu-west-1.amazonaws.com/535e4b89-7901-487e-8d91-b667b44a5b49?pitch-bytes=13837&amp;pitch-content-type=image%2Fpng">    </p:cNvPr>
          <p:cNvPicPr>
            <a:picLocks noChangeAspect="1"/>
          </p:cNvPicPr>
          <p:nvPr/>
        </p:nvPicPr>
        <p:blipFill>
          <a:blip r:embed="rId1"/>
          <a:srcRect l="0" r="0" t="0" b="0"/>
          <a:stretch/>
        </p:blipFill>
        <p:spPr>
          <a:xfrm>
            <a:off x="7155124" y="256409"/>
            <a:ext cx="911190" cy="203330"/>
          </a:xfrm>
          <a:prstGeom prst="rect">
            <a:avLst/>
          </a:prstGeom>
        </p:spPr>
      </p:pic>
      <p:pic>
        <p:nvPicPr>
          <p:cNvPr id="6" name="Image 1" descr="https://pitch-assets-ccb95893-de3f-4266-973c-20049231b248.s3.eu-west-1.amazonaws.com/3aa0899e-2d5f-48a9-b74a-0cc855bdd6ac?pitch-bytes=6629&amp;pitch-content-type=image%2Fsvg%2Bxml">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8053142" y="154669"/>
            <a:ext cx="839096" cy="414966"/>
          </a:xfrm>
          <a:prstGeom prst="rect">
            <a:avLst/>
          </a:prstGeom>
        </p:spPr>
      </p:pic>
      <p:sp>
        <p:nvSpPr>
          <p:cNvPr id="7" name="Text 2"/>
          <p:cNvSpPr/>
          <p:nvPr/>
        </p:nvSpPr>
        <p:spPr>
          <a:xfrm>
            <a:off x="475699" y="3067840"/>
            <a:ext cx="3657600" cy="159990"/>
          </a:xfrm>
          <a:prstGeom prst="rect">
            <a:avLst/>
          </a:prstGeom>
          <a:noFill/>
          <a:ln/>
        </p:spPr>
        <p:txBody>
          <a:bodyPr wrap="square" lIns="0" tIns="0" rIns="0" bIns="0" rtlCol="0" anchor="b"/>
          <a:lstStyle/>
          <a:p>
            <a:pPr algn="l">
              <a:lnSpc>
                <a:spcPts val="1260"/>
              </a:lnSpc>
            </a:pPr>
            <a:r>
              <a:rPr lang="en-US" sz="1100" b="1" spc="120" kern="0" dirty="0">
                <a:solidFill>
                  <a:srgbClr val="0079FF"/>
                </a:solidFill>
                <a:latin typeface="DM Sans" pitchFamily="34" charset="0"/>
                <a:ea typeface="DM Sans" pitchFamily="34" charset="-122"/>
                <a:cs typeface="DM Sans" pitchFamily="34" charset="-120"/>
              </a:rPr>
              <a:t>ONBOARDING DEMO VIDEO</a:t>
            </a:r>
            <a:endParaRPr lang="en-US" sz="1050" dirty="0"/>
          </a:p>
        </p:txBody>
      </p:sp>
      <p:sp>
        <p:nvSpPr>
          <p:cNvPr id="8" name="Text 3"/>
          <p:cNvSpPr/>
          <p:nvPr/>
        </p:nvSpPr>
        <p:spPr>
          <a:xfrm>
            <a:off x="476250" y="3708601"/>
            <a:ext cx="6400800" cy="213345"/>
          </a:xfrm>
          <a:prstGeom prst="rect">
            <a:avLst/>
          </a:prstGeom>
          <a:noFill/>
          <a:ln/>
        </p:spPr>
        <p:txBody>
          <a:bodyPr wrap="none" lIns="0" tIns="0" rIns="0" bIns="0" rtlCol="0" anchor="t">
            <a:spAutoFit/>
          </a:bodyPr>
          <a:lstStyle/>
          <a:p>
            <a:pPr algn="l">
              <a:lnSpc>
                <a:spcPts val="1680"/>
              </a:lnSpc>
            </a:pPr>
            <a:r>
              <a:rPr lang="en-US" sz="1200" b="0" u="sng" dirty="0">
                <a:solidFill>
                  <a:srgbClr val="5A55F4"/>
                </a:solidFill>
                <a:latin typeface="DM Sans" pitchFamily="34" charset="0"/>
                <a:ea typeface="DM Sans" pitchFamily="34" charset="-122"/>
                <a:cs typeface="DM Sans" pitchFamily="34" charset="-120"/>
                <a:hlinkClick r:id="rId4" invalidUrl="" action="" tgtFrame="" tooltip="" history="1" highlightClick="0" endSnd="0">
                  <a:extLst>
                    <a:ext uri="{A12FA001-AC4F-418D-AE19-62706E023703}">
                      <ahyp:hlinkClr xmlns:ahyp="http://schemas.microsoft.com/office/drawing/2018/hyperlinkcolor" val="tx"/>
                    </a:ext>
                  </a:extLst>
                </a:hlinkClick>
              </a:rPr>
              <a:t>https://drive.google.com/file/d/1czd7tflDsznlaibTrT02JpO92CUzNP3k/view?usp=sharing</a:t>
            </a:r>
            <a:endParaRPr lang="en-US" sz="1200" dirty="0"/>
          </a:p>
        </p:txBody>
      </p:sp>
      <p:sp>
        <p:nvSpPr>
          <p:cNvPr id="9" name="Text 4"/>
          <p:cNvSpPr/>
          <p:nvPr/>
        </p:nvSpPr>
        <p:spPr>
          <a:xfrm>
            <a:off x="476250" y="1418638"/>
            <a:ext cx="6400800" cy="213345"/>
          </a:xfrm>
          <a:prstGeom prst="rect">
            <a:avLst/>
          </a:prstGeom>
          <a:noFill/>
          <a:ln/>
        </p:spPr>
        <p:txBody>
          <a:bodyPr wrap="none" lIns="0" tIns="0" rIns="0" bIns="0" rtlCol="0" anchor="t">
            <a:spAutoFit/>
          </a:bodyPr>
          <a:lstStyle/>
          <a:p>
            <a:pPr algn="l">
              <a:lnSpc>
                <a:spcPts val="1680"/>
              </a:lnSpc>
            </a:pPr>
            <a:r>
              <a:rPr lang="en-US" sz="1200" b="0" u="sng" dirty="0">
                <a:solidFill>
                  <a:srgbClr val="5A55F4"/>
                </a:solidFill>
                <a:latin typeface="DM Sans" pitchFamily="34" charset="0"/>
                <a:ea typeface="DM Sans" pitchFamily="34" charset="-122"/>
                <a:cs typeface="DM Sans" pitchFamily="34" charset="-120"/>
                <a:hlinkClick r:id="rId5" invalidUrl="" action="" tgtFrame="" tooltip="" history="1" highlightClick="0" endSnd="0">
                  <a:extLst>
                    <a:ext uri="{A12FA001-AC4F-418D-AE19-62706E023703}">
                      <ahyp:hlinkClr xmlns:ahyp="http://schemas.microsoft.com/office/drawing/2018/hyperlinkcolor" val="tx"/>
                    </a:ext>
                  </a:extLst>
                </a:hlinkClick>
              </a:rPr>
              <a:t>https://drive.google.com/file/d/1q3VXngbny1PqluJ0LtecFoIC3bGs4crV/view?usp=sharing</a:t>
            </a:r>
            <a:endParaRPr lang="en-US" sz="1200" dirty="0"/>
          </a:p>
        </p:txBody>
      </p:sp>
      <p:pic>
        <p:nvPicPr>
          <p:cNvPr id="10" name="Image 2" descr="https://pitch-assets-ccb95893-de3f-4266-973c-20049231b248.s3.eu-west-1.amazonaws.com/try-pitch-pdf-export-logo.svg">
            <a:hlinkClick r:id="rId8" tooltip=""/>
          </p:cNvPr>
          <p:cNvPicPr>
            <a:picLocks noChangeAspect="1"/>
          </p:cNvPicPr>
          <p:nvPr/>
        </p:nvPicPr>
        <p:blipFill>
          <a:blip r:embed="rId6">
            <a:extLst>
              <a:ext uri="{96DAC541-7B7A-43D3-8B79-37D633B846F1}">
                <asvg:svgBlip xmlns:asvg="http://schemas.microsoft.com/office/drawing/2016/SVG/main" r:embed="rId7"/>
              </a:ext>
            </a:extLst>
          </a:blip>
          <a:srcRect l="0" r="0" t="0" b="0"/>
          <a:stretch/>
        </p:blipFill>
        <p:spPr>
          <a:xfrm>
            <a:off x="136595" y="4803153"/>
            <a:ext cx="515221" cy="22730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4F4F4"/>
        </a:solidFill>
      </p:bgPr>
    </p:bg>
    <p:spTree>
      <p:nvGrpSpPr>
        <p:cNvPr id="1" name=""/>
        <p:cNvGrpSpPr/>
        <p:nvPr/>
      </p:nvGrpSpPr>
      <p:grpSpPr>
        <a:xfrm>
          <a:off x="0" y="0"/>
          <a:ext cx="0" cy="0"/>
          <a:chOff x="0" y="0"/>
          <a:chExt cx="0" cy="0"/>
        </a:xfrm>
      </p:grpSpPr>
      <p:sp>
        <p:nvSpPr>
          <p:cNvPr id="3" name="Text 0"/>
          <p:cNvSpPr/>
          <p:nvPr/>
        </p:nvSpPr>
        <p:spPr>
          <a:xfrm>
            <a:off x="475699" y="813107"/>
            <a:ext cx="3657600" cy="159990"/>
          </a:xfrm>
          <a:prstGeom prst="rect">
            <a:avLst/>
          </a:prstGeom>
          <a:noFill/>
          <a:ln/>
        </p:spPr>
        <p:txBody>
          <a:bodyPr wrap="square" lIns="0" tIns="0" rIns="0" bIns="0" rtlCol="0" anchor="b"/>
          <a:lstStyle/>
          <a:p>
            <a:pPr algn="l">
              <a:lnSpc>
                <a:spcPts val="1260"/>
              </a:lnSpc>
            </a:pPr>
            <a:r>
              <a:rPr lang="en-US" sz="1100" b="1" spc="120" kern="0" dirty="0">
                <a:solidFill>
                  <a:srgbClr val="0079FF"/>
                </a:solidFill>
                <a:latin typeface="DM Sans" pitchFamily="34" charset="0"/>
                <a:ea typeface="DM Sans" pitchFamily="34" charset="-122"/>
                <a:cs typeface="DM Sans" pitchFamily="34" charset="-120"/>
              </a:rPr>
              <a:t>USER FLOW</a:t>
            </a:r>
            <a:endParaRPr lang="en-US" sz="1050" dirty="0"/>
          </a:p>
        </p:txBody>
      </p:sp>
      <p:sp>
        <p:nvSpPr>
          <p:cNvPr id="4" name="Text 1"/>
          <p:cNvSpPr/>
          <p:nvPr/>
        </p:nvSpPr>
        <p:spPr>
          <a:xfrm>
            <a:off x="6143387" y="3923887"/>
            <a:ext cx="1828800" cy="182835"/>
          </a:xfrm>
          <a:prstGeom prst="rect">
            <a:avLst/>
          </a:prstGeom>
          <a:noFill/>
          <a:ln/>
        </p:spPr>
        <p:txBody>
          <a:bodyPr wrap="square" lIns="0" tIns="0" rIns="0" bIns="0" rtlCol="0" anchor="ctr"/>
          <a:lstStyle/>
          <a:p>
            <a:pPr algn="ctr">
              <a:lnSpc>
                <a:spcPts val="720"/>
              </a:lnSpc>
            </a:pPr>
            <a:r>
              <a:rPr lang="en-US" sz="600" b="1" spc="240" kern="0" dirty="0">
                <a:solidFill>
                  <a:srgbClr val="FFFFFF"/>
                </a:solidFill>
                <a:latin typeface="DM Mono" pitchFamily="34" charset="0"/>
                <a:ea typeface="DM Mono" pitchFamily="34" charset="-122"/>
                <a:cs typeface="DM Mono" pitchFamily="34" charset="-120"/>
              </a:rPr>
              <a:t>MARKET SHARE</a:t>
            </a:r>
            <a:endParaRPr lang="en-US" sz="600" dirty="0"/>
          </a:p>
          <a:p>
            <a:pPr algn="ctr">
              <a:lnSpc>
                <a:spcPts val="720"/>
              </a:lnSpc>
            </a:pPr>
            <a:r>
              <a:rPr lang="en-US" sz="600" b="1" spc="240" kern="0" dirty="0">
                <a:solidFill>
                  <a:srgbClr val="FFFFFF"/>
                </a:solidFill>
                <a:latin typeface="DM Mono" pitchFamily="34" charset="0"/>
                <a:ea typeface="DM Mono" pitchFamily="34" charset="-122"/>
                <a:cs typeface="DM Mono" pitchFamily="34" charset="-120"/>
              </a:rPr>
              <a:t>$800M</a:t>
            </a:r>
            <a:endParaRPr lang="en-US" sz="600" dirty="0"/>
          </a:p>
        </p:txBody>
      </p:sp>
      <p:pic>
        <p:nvPicPr>
          <p:cNvPr id="5" name="Image 0" descr="https://pitch-assets-ccb95893-de3f-4266-973c-20049231b248.s3.eu-west-1.amazonaws.com/535e4b89-7901-487e-8d91-b667b44a5b49?pitch-bytes=13837&amp;pitch-content-type=image%2Fpng">    </p:cNvPr>
          <p:cNvPicPr>
            <a:picLocks noChangeAspect="1"/>
          </p:cNvPicPr>
          <p:nvPr/>
        </p:nvPicPr>
        <p:blipFill>
          <a:blip r:embed="rId1"/>
          <a:srcRect l="0" r="0" t="0" b="0"/>
          <a:stretch/>
        </p:blipFill>
        <p:spPr>
          <a:xfrm>
            <a:off x="7155124" y="256409"/>
            <a:ext cx="911190" cy="203330"/>
          </a:xfrm>
          <a:prstGeom prst="rect">
            <a:avLst/>
          </a:prstGeom>
        </p:spPr>
      </p:pic>
      <p:pic>
        <p:nvPicPr>
          <p:cNvPr id="6" name="Image 1" descr="https://pitch-assets-ccb95893-de3f-4266-973c-20049231b248.s3.eu-west-1.amazonaws.com/3aa0899e-2d5f-48a9-b74a-0cc855bdd6ac?pitch-bytes=6629&amp;pitch-content-type=image%2Fsvg%2Bxml">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8053142" y="154669"/>
            <a:ext cx="839096" cy="414966"/>
          </a:xfrm>
          <a:prstGeom prst="rect">
            <a:avLst/>
          </a:prstGeom>
        </p:spPr>
      </p:pic>
      <p:sp>
        <p:nvSpPr>
          <p:cNvPr id="7" name="Text 2"/>
          <p:cNvSpPr/>
          <p:nvPr/>
        </p:nvSpPr>
        <p:spPr>
          <a:xfrm>
            <a:off x="476250" y="1260105"/>
            <a:ext cx="7315200" cy="213345"/>
          </a:xfrm>
          <a:prstGeom prst="rect">
            <a:avLst/>
          </a:prstGeom>
          <a:noFill/>
          <a:ln/>
        </p:spPr>
        <p:txBody>
          <a:bodyPr wrap="none" lIns="0" tIns="0" rIns="0" bIns="0" rtlCol="0" anchor="t">
            <a:spAutoFit/>
          </a:bodyPr>
          <a:lstStyle/>
          <a:p>
            <a:pPr algn="l">
              <a:lnSpc>
                <a:spcPts val="1680"/>
              </a:lnSpc>
            </a:pPr>
            <a:r>
              <a:rPr lang="en-US" sz="1200" b="0" u="sng" dirty="0">
                <a:solidFill>
                  <a:srgbClr val="5A55F4"/>
                </a:solidFill>
                <a:latin typeface="DM Sans" pitchFamily="34" charset="0"/>
                <a:ea typeface="DM Sans" pitchFamily="34" charset="-122"/>
                <a:cs typeface="DM Sans" pitchFamily="34" charset="-120"/>
                <a:hlinkClick r:id="rId4" invalidUrl="" action="" tgtFrame="" tooltip="" history="1" highlightClick="0" endSnd="0">
                  <a:extLst>
                    <a:ext uri="{A12FA001-AC4F-418D-AE19-62706E023703}">
                      <ahyp:hlinkClr xmlns:ahyp="http://schemas.microsoft.com/office/drawing/2018/hyperlinkcolor" val="tx"/>
                    </a:ext>
                  </a:extLst>
                </a:hlinkClick>
              </a:rPr>
              <a:t>https://www.figma.com/file/L4MDP4jF3zuXjXoF18RUTz/hackathon-user-flow?type=whiteboard</a:t>
            </a:r>
            <a:endParaRPr lang="en-US" sz="1200" dirty="0"/>
          </a:p>
        </p:txBody>
      </p:sp>
      <p:pic>
        <p:nvPicPr>
          <p:cNvPr id="8" name="Image 2" descr="https://pitch-assets-ccb95893-de3f-4266-973c-20049231b248.s3.eu-west-1.amazonaws.com/try-pitch-pdf-export-logo.svg">
            <a:hlinkClick r:id="rId7" tooltip=""/>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136595" y="4803153"/>
            <a:ext cx="515221" cy="22730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p:bgPr>
    </p:bg>
    <p:spTree>
      <p:nvGrpSpPr>
        <p:cNvPr id="1" name=""/>
        <p:cNvGrpSpPr/>
        <p:nvPr/>
      </p:nvGrpSpPr>
      <p:grpSpPr>
        <a:xfrm>
          <a:off x="0" y="0"/>
          <a:ext cx="0" cy="0"/>
          <a:chOff x="0" y="0"/>
          <a:chExt cx="0" cy="0"/>
        </a:xfrm>
      </p:grpSpPr>
      <p:sp>
        <p:nvSpPr>
          <p:cNvPr id="3" name="Text 0"/>
          <p:cNvSpPr/>
          <p:nvPr/>
        </p:nvSpPr>
        <p:spPr>
          <a:xfrm>
            <a:off x="477999" y="2114936"/>
            <a:ext cx="6400800" cy="1234418"/>
          </a:xfrm>
          <a:prstGeom prst="rect">
            <a:avLst/>
          </a:prstGeom>
          <a:noFill/>
          <a:ln/>
        </p:spPr>
        <p:txBody>
          <a:bodyPr wrap="square" lIns="0" tIns="0" rIns="0" bIns="0" rtlCol="0" anchor="b"/>
          <a:lstStyle/>
          <a:p>
            <a:pPr algn="l">
              <a:lnSpc>
                <a:spcPts val="3240"/>
              </a:lnSpc>
            </a:pPr>
            <a:r>
              <a:rPr lang="en-US" sz="2700" b="1" spc="-12" kern="0" dirty="0">
                <a:solidFill>
                  <a:srgbClr val="FFFFFF"/>
                </a:solidFill>
                <a:latin typeface="DM Sans" pitchFamily="34" charset="0"/>
                <a:ea typeface="DM Sans" pitchFamily="34" charset="-122"/>
                <a:cs typeface="DM Sans" pitchFamily="34" charset="-120"/>
              </a:rPr>
              <a:t>To help lower the barrier of entry into sports betting, educate users, and encourage responsible gambling.</a:t>
            </a:r>
            <a:endParaRPr lang="en-US" sz="2700" dirty="0"/>
          </a:p>
        </p:txBody>
      </p:sp>
      <p:sp>
        <p:nvSpPr>
          <p:cNvPr id="4" name="Text 1"/>
          <p:cNvSpPr/>
          <p:nvPr/>
        </p:nvSpPr>
        <p:spPr>
          <a:xfrm>
            <a:off x="477513" y="1626158"/>
            <a:ext cx="5486400" cy="159990"/>
          </a:xfrm>
          <a:prstGeom prst="rect">
            <a:avLst/>
          </a:prstGeom>
          <a:noFill/>
          <a:ln/>
        </p:spPr>
        <p:txBody>
          <a:bodyPr wrap="square" lIns="0" tIns="0" rIns="0" bIns="0" rtlCol="0" anchor="b"/>
          <a:lstStyle/>
          <a:p>
            <a:pPr algn="l">
              <a:lnSpc>
                <a:spcPts val="1260"/>
              </a:lnSpc>
            </a:pPr>
            <a:r>
              <a:rPr lang="en-US" sz="1100" b="1" spc="120" kern="0" dirty="0">
                <a:solidFill>
                  <a:srgbClr val="0079FF"/>
                </a:solidFill>
                <a:latin typeface="DM Sans" pitchFamily="34" charset="0"/>
                <a:ea typeface="DM Sans" pitchFamily="34" charset="-122"/>
                <a:cs typeface="DM Sans" pitchFamily="34" charset="-120"/>
              </a:rPr>
              <a:t>MISSION STATEMENT</a:t>
            </a:r>
            <a:endParaRPr lang="en-US" sz="1050" dirty="0"/>
          </a:p>
        </p:txBody>
      </p:sp>
      <p:pic>
        <p:nvPicPr>
          <p:cNvPr id="5" name="Image 0" descr="https://pitch-assets-ccb95893-de3f-4266-973c-20049231b248.s3.eu-west-1.amazonaws.com/e6ab60c3-c4df-4470-a3b8-28890e8332d1?pitch-bytes=6629&amp;pitch-content-type=image%2Fsvg%2Bxml">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8066029" y="151995"/>
            <a:ext cx="835517" cy="413196"/>
          </a:xfrm>
          <a:prstGeom prst="rect">
            <a:avLst/>
          </a:prstGeom>
        </p:spPr>
      </p:pic>
      <p:pic>
        <p:nvPicPr>
          <p:cNvPr id="6" name="Image 1" descr="https://pitch-assets-ccb95893-de3f-4266-973c-20049231b248.s3.eu-west-1.amazonaws.com/8e56b762-61af-4beb-9e61-8530f2e5fa4f?pitch-bytes=4752&amp;pitch-content-type=image%2Fsvg%2Bxml">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7174292" y="277241"/>
            <a:ext cx="855852" cy="163887"/>
          </a:xfrm>
          <a:prstGeom prst="rect">
            <a:avLst/>
          </a:prstGeom>
        </p:spPr>
      </p:pic>
      <p:sp>
        <p:nvSpPr>
          <p:cNvPr id="7" name="Text 2"/>
          <p:cNvSpPr/>
          <p:nvPr/>
        </p:nvSpPr>
        <p:spPr>
          <a:xfrm>
            <a:off x="476250" y="313695"/>
            <a:ext cx="1828800" cy="91418"/>
          </a:xfrm>
          <a:prstGeom prst="rect">
            <a:avLst/>
          </a:prstGeom>
          <a:noFill/>
          <a:ln/>
        </p:spPr>
        <p:txBody>
          <a:bodyPr wrap="square" lIns="0" tIns="0" rIns="0" bIns="0" rtlCol="0" anchor="t"/>
          <a:lstStyle/>
          <a:p>
            <a:pPr algn="l">
              <a:lnSpc>
                <a:spcPts val="720"/>
              </a:lnSpc>
            </a:pPr>
            <a:r>
              <a:rPr lang="en-US" sz="600" b="1" spc="240" kern="0" dirty="0">
                <a:solidFill>
                  <a:srgbClr val="FFFFFF"/>
                </a:solidFill>
                <a:latin typeface="DM Mono" pitchFamily="34" charset="0"/>
                <a:ea typeface="DM Mono" pitchFamily="34" charset="-122"/>
                <a:cs typeface="DM Mono" pitchFamily="34" charset="-120"/>
              </a:rPr>
              <a:t>SUMMER 2023 CO-OP HACKATHON</a:t>
            </a:r>
            <a:endParaRPr lang="en-US" sz="600" dirty="0"/>
          </a:p>
        </p:txBody>
      </p:sp>
      <p:sp>
        <p:nvSpPr>
          <p:cNvPr id="8" name="Text 3"/>
          <p:cNvSpPr/>
          <p:nvPr/>
        </p:nvSpPr>
        <p:spPr>
          <a:xfrm>
            <a:off x="2464747" y="313695"/>
            <a:ext cx="2743200" cy="91418"/>
          </a:xfrm>
          <a:prstGeom prst="rect">
            <a:avLst/>
          </a:prstGeom>
          <a:noFill/>
          <a:ln/>
        </p:spPr>
        <p:txBody>
          <a:bodyPr wrap="square" lIns="0" tIns="0" rIns="0" bIns="0" rtlCol="0" anchor="t"/>
          <a:lstStyle/>
          <a:p>
            <a:pPr algn="l">
              <a:lnSpc>
                <a:spcPts val="720"/>
              </a:lnSpc>
            </a:pPr>
            <a:r>
              <a:rPr lang="en-US" sz="600" b="1" spc="240" kern="0" dirty="0">
                <a:solidFill>
                  <a:srgbClr val="FFFFFF"/>
                </a:solidFill>
                <a:latin typeface="DM Mono" pitchFamily="34" charset="0"/>
                <a:ea typeface="DM Mono" pitchFamily="34" charset="-122"/>
                <a:cs typeface="DM Mono" pitchFamily="34" charset="-120"/>
              </a:rPr>
              <a:t>TEAM CO-OPPENHEIMER</a:t>
            </a:r>
            <a:endParaRPr lang="en-US" sz="600" dirty="0"/>
          </a:p>
        </p:txBody>
      </p:sp>
      <p:pic>
        <p:nvPicPr>
          <p:cNvPr id="9" name="Image 2" descr="https://pitch-assets-ccb95893-de3f-4266-973c-20049231b248.s3.eu-west-1.amazonaws.com/try-pitch-pdf-export-logo.svg">
            <a:hlinkClick r:id="rId7" tooltip=""/>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136595" y="4803153"/>
            <a:ext cx="515221" cy="2273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4F4F4"/>
        </a:solidFill>
      </p:bgPr>
    </p:bg>
    <p:spTree>
      <p:nvGrpSpPr>
        <p:cNvPr id="1" name=""/>
        <p:cNvGrpSpPr/>
        <p:nvPr/>
      </p:nvGrpSpPr>
      <p:grpSpPr>
        <a:xfrm>
          <a:off x="0" y="0"/>
          <a:ext cx="0" cy="0"/>
          <a:chOff x="0" y="0"/>
          <a:chExt cx="0" cy="0"/>
        </a:xfrm>
      </p:grpSpPr>
      <p:pic>
        <p:nvPicPr>
          <p:cNvPr id="3" name="Image 0" descr="https://pitch-assets-ccb95893-de3f-4266-973c-20049231b248.s3.eu-west-1.amazonaws.com/86e186f7-e981-4453-9ebd-269040249c4c?pitch-bytes=1988&amp;pitch-content-type=image%2Fpng">    </p:cNvPr>
          <p:cNvPicPr>
            <a:picLocks noChangeAspect="1"/>
          </p:cNvPicPr>
          <p:nvPr/>
        </p:nvPicPr>
        <p:blipFill>
          <a:blip r:embed="rId1"/>
          <a:srcRect l="18765" r="16420" t="0" b="0"/>
          <a:stretch/>
        </p:blipFill>
        <p:spPr>
          <a:xfrm>
            <a:off x="5810681" y="1128"/>
            <a:ext cx="3332288" cy="5141244"/>
          </a:xfrm>
          <a:prstGeom prst="rect">
            <a:avLst/>
          </a:prstGeom>
        </p:spPr>
      </p:pic>
      <p:sp>
        <p:nvSpPr>
          <p:cNvPr id="4" name="Text 0"/>
          <p:cNvSpPr/>
          <p:nvPr/>
        </p:nvSpPr>
        <p:spPr>
          <a:xfrm>
            <a:off x="5810681" y="0"/>
            <a:ext cx="3371419" cy="2713509"/>
          </a:xfrm>
          <a:prstGeom prst="roundRect">
            <a:avLst>
              <a:gd name="adj" fmla="val -33698"/>
            </a:avLst>
          </a:prstGeom>
          <a:gradFill>
            <a:gsLst>
              <a:gs pos="0">
                <a:srgbClr val="005ABE"/>
              </a:gs>
              <a:gs pos="100000">
                <a:srgbClr val="000000"/>
              </a:gs>
            </a:gsLst>
            <a:lin ang="16200000"/>
          </a:gradFill>
          <a:ln/>
        </p:spPr>
        <p:txBody>
          <a:bodyPr wrap="square" lIns="187301" tIns="320345" rIns="187301" bIns="320345" rtlCol="0" anchor="ctr"/>
          <a:lstStyle/>
          <a:p>
            <a:pPr algn="ctr">
              <a:lnSpc>
                <a:spcPts val="1680"/>
              </a:lnSpc>
            </a:pPr>
            <a:endParaRPr lang="en-US" sz="1200" dirty="0"/>
          </a:p>
        </p:txBody>
      </p:sp>
      <p:sp>
        <p:nvSpPr>
          <p:cNvPr id="5" name="Text 1"/>
          <p:cNvSpPr/>
          <p:nvPr/>
        </p:nvSpPr>
        <p:spPr>
          <a:xfrm>
            <a:off x="532271" y="1956880"/>
            <a:ext cx="5486400" cy="159990"/>
          </a:xfrm>
          <a:prstGeom prst="rect">
            <a:avLst/>
          </a:prstGeom>
          <a:noFill/>
          <a:ln/>
        </p:spPr>
        <p:txBody>
          <a:bodyPr wrap="square" lIns="0" tIns="0" rIns="0" bIns="0" rtlCol="0" anchor="b"/>
          <a:lstStyle/>
          <a:p>
            <a:pPr algn="l">
              <a:lnSpc>
                <a:spcPts val="1260"/>
              </a:lnSpc>
            </a:pPr>
            <a:r>
              <a:rPr lang="en-US" sz="1100" b="1" spc="120" kern="0" dirty="0">
                <a:solidFill>
                  <a:srgbClr val="0079FF"/>
                </a:solidFill>
                <a:latin typeface="DM Sans" pitchFamily="34" charset="0"/>
                <a:ea typeface="DM Sans" pitchFamily="34" charset="-122"/>
                <a:cs typeface="DM Sans" pitchFamily="34" charset="-120"/>
              </a:rPr>
              <a:t>INTRODUCING</a:t>
            </a:r>
            <a:endParaRPr lang="en-US" sz="1050" dirty="0"/>
          </a:p>
        </p:txBody>
      </p:sp>
      <p:sp>
        <p:nvSpPr>
          <p:cNvPr id="6" name="Shape 2"/>
          <p:cNvSpPr/>
          <p:nvPr/>
        </p:nvSpPr>
        <p:spPr>
          <a:xfrm>
            <a:off x="6495288" y="476250"/>
            <a:ext cx="1962150" cy="4191209"/>
          </a:xfrm>
          <a:prstGeom prst="roundRect">
            <a:avLst>
              <a:gd name="adj" fmla="val 9450"/>
            </a:avLst>
          </a:prstGeom>
          <a:solidFill>
            <a:srgbClr val="CCCCCC"/>
          </a:solidFill>
          <a:ln/>
        </p:spPr>
      </p:sp>
      <p:pic>
        <p:nvPicPr>
          <p:cNvPr id="7" name="Image 1" descr="https://pitch-assets-ccb95893-de3f-4266-973c-20049231b248.s3.eu-west-1.amazonaws.com/54aa23e4-f74a-4324-99cb-cb2e4b37294f?pitch-bytes=311209&amp;pitch-content-type=image%2Fpng">    </p:cNvPr>
          <p:cNvPicPr>
            <a:picLocks noChangeAspect="1"/>
          </p:cNvPicPr>
          <p:nvPr/>
        </p:nvPicPr>
        <p:blipFill>
          <a:blip r:embed="rId2"/>
          <a:srcRect l="0" r="0" t="0" b="0"/>
          <a:stretch/>
        </p:blipFill>
        <p:spPr>
          <a:xfrm>
            <a:off x="6522039" y="495300"/>
            <a:ext cx="1912754" cy="4146735"/>
          </a:xfrm>
          <a:prstGeom prst="rect">
            <a:avLst/>
          </a:prstGeom>
        </p:spPr>
      </p:pic>
      <p:sp>
        <p:nvSpPr>
          <p:cNvPr id="8" name="Text 3"/>
          <p:cNvSpPr/>
          <p:nvPr/>
        </p:nvSpPr>
        <p:spPr>
          <a:xfrm>
            <a:off x="476250" y="2235910"/>
            <a:ext cx="4572000" cy="952500"/>
          </a:xfrm>
          <a:prstGeom prst="rect">
            <a:avLst/>
          </a:prstGeom>
          <a:noFill/>
          <a:ln/>
        </p:spPr>
        <p:txBody>
          <a:bodyPr wrap="none" lIns="0" tIns="0" rIns="0" bIns="0" rtlCol="0" anchor="t">
            <a:spAutoFit/>
          </a:bodyPr>
          <a:lstStyle/>
          <a:p>
            <a:pPr algn="l">
              <a:lnSpc>
                <a:spcPts val="7500"/>
              </a:lnSpc>
            </a:pPr>
            <a:r>
              <a:rPr lang="en-US" sz="6000" b="1" spc="-12" kern="0" dirty="0">
                <a:solidFill>
                  <a:srgbClr val="130A44"/>
                </a:solidFill>
                <a:latin typeface="DM Sans" pitchFamily="34" charset="0"/>
                <a:ea typeface="DM Sans" pitchFamily="34" charset="-122"/>
                <a:cs typeface="DM Sans" pitchFamily="34" charset="-120"/>
              </a:rPr>
              <a:t>A.IVERSON</a:t>
            </a:r>
            <a:endParaRPr lang="en-US" sz="7500" dirty="0"/>
          </a:p>
        </p:txBody>
      </p:sp>
      <p:pic>
        <p:nvPicPr>
          <p:cNvPr id="9" name="Image 2" descr="https://pitch-assets-ccb95893-de3f-4266-973c-20049231b248.s3.eu-west-1.amazonaws.com/2512d6d9-08df-4647-b21c-ce04741c02d1?pitch-bytes=16964&amp;pitch-content-type=image%2Fpng">    </p:cNvPr>
          <p:cNvPicPr>
            <a:picLocks noChangeAspect="1"/>
          </p:cNvPicPr>
          <p:nvPr/>
        </p:nvPicPr>
        <p:blipFill>
          <a:blip r:embed="rId3"/>
          <a:srcRect l="0" r="0" t="0" b="0"/>
          <a:stretch/>
        </p:blipFill>
        <p:spPr>
          <a:xfrm>
            <a:off x="4505389" y="1954662"/>
            <a:ext cx="1204929" cy="1204929"/>
          </a:xfrm>
          <a:prstGeom prst="rect">
            <a:avLst/>
          </a:prstGeom>
          <a:effectLst>
            <a:outerShdw sx="100000" sy="100000" kx="0" ky="0" algn="bl" rotWithShape="0" blurRad="152400" dist="50800" dir="3780000">
              <a:srgbClr val="000000">
                <a:alpha val="52000"/>
              </a:srgbClr>
            </a:outerShdw>
          </a:effectLst>
        </p:spPr>
      </p:pic>
      <p:pic>
        <p:nvPicPr>
          <p:cNvPr id="10" name="Image 3" descr="https://pitch-assets-ccb95893-de3f-4266-973c-20049231b248.s3.eu-west-1.amazonaws.com/535e4b89-7901-487e-8d91-b667b44a5b49?pitch-bytes=13837&amp;pitch-content-type=image%2Fpng">    </p:cNvPr>
          <p:cNvPicPr>
            <a:picLocks noChangeAspect="1"/>
          </p:cNvPicPr>
          <p:nvPr/>
        </p:nvPicPr>
        <p:blipFill>
          <a:blip r:embed="rId4"/>
          <a:srcRect l="0" r="0" t="0" b="0"/>
          <a:stretch/>
        </p:blipFill>
        <p:spPr>
          <a:xfrm>
            <a:off x="107571" y="4831248"/>
            <a:ext cx="911190" cy="203330"/>
          </a:xfrm>
          <a:prstGeom prst="rect">
            <a:avLst/>
          </a:prstGeom>
        </p:spPr>
      </p:pic>
      <p:pic>
        <p:nvPicPr>
          <p:cNvPr id="11" name="Image 4" descr="https://pitch-assets-ccb95893-de3f-4266-973c-20049231b248.s3.eu-west-1.amazonaws.com/3aa0899e-2d5f-48a9-b74a-0cc855bdd6ac?pitch-bytes=6629&amp;pitch-content-type=image%2Fsvg%2Bxml">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1005588" y="4729509"/>
            <a:ext cx="839096" cy="414966"/>
          </a:xfrm>
          <a:prstGeom prst="rect">
            <a:avLst/>
          </a:prstGeom>
        </p:spPr>
      </p:pic>
      <p:sp>
        <p:nvSpPr>
          <p:cNvPr id="12" name="Text 4"/>
          <p:cNvSpPr/>
          <p:nvPr/>
        </p:nvSpPr>
        <p:spPr>
          <a:xfrm>
            <a:off x="476250" y="313695"/>
            <a:ext cx="1828800" cy="91418"/>
          </a:xfrm>
          <a:prstGeom prst="rect">
            <a:avLst/>
          </a:prstGeom>
          <a:noFill/>
          <a:ln/>
        </p:spPr>
        <p:txBody>
          <a:bodyPr wrap="square" lIns="0" tIns="0" rIns="0" bIns="0" rtlCol="0" anchor="t"/>
          <a:lstStyle/>
          <a:p>
            <a:pPr algn="l">
              <a:lnSpc>
                <a:spcPts val="720"/>
              </a:lnSpc>
            </a:pPr>
            <a:r>
              <a:rPr lang="en-US" sz="600" b="1" spc="240" kern="0" dirty="0">
                <a:solidFill>
                  <a:srgbClr val="130A44"/>
                </a:solidFill>
                <a:latin typeface="DM Mono" pitchFamily="34" charset="0"/>
                <a:ea typeface="DM Mono" pitchFamily="34" charset="-122"/>
                <a:cs typeface="DM Mono" pitchFamily="34" charset="-120"/>
              </a:rPr>
              <a:t>SUMMER 2023 CO-OP HACKATHON</a:t>
            </a:r>
            <a:endParaRPr lang="en-US" sz="600" dirty="0"/>
          </a:p>
        </p:txBody>
      </p:sp>
      <p:sp>
        <p:nvSpPr>
          <p:cNvPr id="13" name="Text 5"/>
          <p:cNvSpPr/>
          <p:nvPr/>
        </p:nvSpPr>
        <p:spPr>
          <a:xfrm>
            <a:off x="2464747" y="313695"/>
            <a:ext cx="2743200" cy="91418"/>
          </a:xfrm>
          <a:prstGeom prst="rect">
            <a:avLst/>
          </a:prstGeom>
          <a:noFill/>
          <a:ln/>
        </p:spPr>
        <p:txBody>
          <a:bodyPr wrap="square" lIns="0" tIns="0" rIns="0" bIns="0" rtlCol="0" anchor="t"/>
          <a:lstStyle/>
          <a:p>
            <a:pPr algn="l">
              <a:lnSpc>
                <a:spcPts val="720"/>
              </a:lnSpc>
            </a:pPr>
            <a:r>
              <a:rPr lang="en-US" sz="600" b="1" spc="240" kern="0" dirty="0">
                <a:solidFill>
                  <a:srgbClr val="130A44"/>
                </a:solidFill>
                <a:latin typeface="DM Mono" pitchFamily="34" charset="0"/>
                <a:ea typeface="DM Mono" pitchFamily="34" charset="-122"/>
                <a:cs typeface="DM Mono" pitchFamily="34" charset="-120"/>
              </a:rPr>
              <a:t>TEAM CO-OPPENHEIMER</a:t>
            </a:r>
            <a:endParaRPr lang="en-US" sz="600" dirty="0"/>
          </a:p>
        </p:txBody>
      </p:sp>
      <p:pic>
        <p:nvPicPr>
          <p:cNvPr id="14" name="Image 5" descr="https://pitch-assets-ccb95893-de3f-4266-973c-20049231b248.s3.eu-west-1.amazonaws.com/f873b282-8994-40aa-bf4d-eb0e5a834c74?pitch-bytes=4392&amp;pitch-content-type=image%2Fpng">    </p:cNvPr>
          <p:cNvPicPr>
            <a:picLocks noChangeAspect="1"/>
          </p:cNvPicPr>
          <p:nvPr/>
        </p:nvPicPr>
        <p:blipFill>
          <a:blip r:embed="rId7"/>
          <a:srcRect l="0" r="0" t="0" b="0"/>
          <a:stretch/>
        </p:blipFill>
        <p:spPr>
          <a:xfrm>
            <a:off x="477214" y="3190450"/>
            <a:ext cx="419253" cy="61188"/>
          </a:xfrm>
          <a:prstGeom prst="rect">
            <a:avLst/>
          </a:prstGeom>
        </p:spPr>
      </p:pic>
      <p:sp>
        <p:nvSpPr>
          <p:cNvPr id="15" name="Text 6"/>
          <p:cNvSpPr/>
          <p:nvPr/>
        </p:nvSpPr>
        <p:spPr>
          <a:xfrm>
            <a:off x="474566" y="3316530"/>
            <a:ext cx="3657600" cy="159990"/>
          </a:xfrm>
          <a:prstGeom prst="rect">
            <a:avLst/>
          </a:prstGeom>
          <a:noFill/>
          <a:ln/>
        </p:spPr>
        <p:txBody>
          <a:bodyPr wrap="none" lIns="0" tIns="0" rIns="0" bIns="0" rtlCol="0" anchor="t">
            <a:spAutoFit/>
          </a:bodyPr>
          <a:lstStyle/>
          <a:p>
            <a:pPr algn="l">
              <a:lnSpc>
                <a:spcPts val="1260"/>
              </a:lnSpc>
            </a:pPr>
            <a:r>
              <a:rPr lang="en-US" sz="1100" b="1" spc="120" kern="0" dirty="0">
                <a:solidFill>
                  <a:srgbClr val="130A44"/>
                </a:solidFill>
                <a:latin typeface="DM Sans" pitchFamily="34" charset="0"/>
                <a:ea typeface="DM Sans" pitchFamily="34" charset="-122"/>
                <a:cs typeface="DM Sans" pitchFamily="34" charset="-120"/>
              </a:rPr>
              <a:t>YOUR PERSONAL BETTING ASSISTANT</a:t>
            </a:r>
            <a:endParaRPr lang="en-US" sz="1050" dirty="0"/>
          </a:p>
        </p:txBody>
      </p:sp>
      <p:pic>
        <p:nvPicPr>
          <p:cNvPr id="16" name="Image 6" descr="https://pitch-assets-ccb95893-de3f-4266-973c-20049231b248.s3.eu-west-1.amazonaws.com/try-pitch-pdf-export-logo.svg">
            <a:hlinkClick r:id="rId10" tooltip=""/>
          </p:cNvPr>
          <p:cNvPicPr>
            <a:picLocks noChangeAspect="1"/>
          </p:cNvPicPr>
          <p:nvPr/>
        </p:nvPicPr>
        <p:blipFill>
          <a:blip r:embed="rId8">
            <a:extLst>
              <a:ext uri="{96DAC541-7B7A-43D3-8B79-37D633B846F1}">
                <asvg:svgBlip xmlns:asvg="http://schemas.microsoft.com/office/drawing/2016/SVG/main" r:embed="rId9"/>
              </a:ext>
            </a:extLst>
          </a:blip>
          <a:srcRect l="0" r="0" t="0" b="0"/>
          <a:stretch/>
        </p:blipFill>
        <p:spPr>
          <a:xfrm>
            <a:off x="136595" y="4803153"/>
            <a:ext cx="515221" cy="2273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4F4F4"/>
        </a:solidFill>
      </p:bgPr>
    </p:bg>
    <p:spTree>
      <p:nvGrpSpPr>
        <p:cNvPr id="1" name=""/>
        <p:cNvGrpSpPr/>
        <p:nvPr/>
      </p:nvGrpSpPr>
      <p:grpSpPr>
        <a:xfrm>
          <a:off x="0" y="0"/>
          <a:ext cx="0" cy="0"/>
          <a:chOff x="0" y="0"/>
          <a:chExt cx="0" cy="0"/>
        </a:xfrm>
      </p:grpSpPr>
      <p:pic>
        <p:nvPicPr>
          <p:cNvPr id="3" name="Image 0" descr="https://pitch-assets-ccb95893-de3f-4266-973c-20049231b248.s3.eu-west-1.amazonaws.com/86e186f7-e981-4453-9ebd-269040249c4c?pitch-bytes=1988&amp;pitch-content-type=image%2Fpng">    </p:cNvPr>
          <p:cNvPicPr>
            <a:picLocks noChangeAspect="1"/>
          </p:cNvPicPr>
          <p:nvPr/>
        </p:nvPicPr>
        <p:blipFill>
          <a:blip r:embed="rId1"/>
          <a:srcRect l="18765" r="16420" t="0" b="0"/>
          <a:stretch/>
        </p:blipFill>
        <p:spPr>
          <a:xfrm>
            <a:off x="5810681" y="1128"/>
            <a:ext cx="3332288" cy="5141244"/>
          </a:xfrm>
          <a:prstGeom prst="rect">
            <a:avLst/>
          </a:prstGeom>
        </p:spPr>
      </p:pic>
      <p:sp>
        <p:nvSpPr>
          <p:cNvPr id="4" name="Text 0"/>
          <p:cNvSpPr/>
          <p:nvPr/>
        </p:nvSpPr>
        <p:spPr>
          <a:xfrm>
            <a:off x="5810681" y="0"/>
            <a:ext cx="3371419" cy="2713509"/>
          </a:xfrm>
          <a:prstGeom prst="roundRect">
            <a:avLst>
              <a:gd name="adj" fmla="val -33698"/>
            </a:avLst>
          </a:prstGeom>
          <a:gradFill>
            <a:gsLst>
              <a:gs pos="0">
                <a:srgbClr val="005ABE"/>
              </a:gs>
              <a:gs pos="100000">
                <a:srgbClr val="000000"/>
              </a:gs>
            </a:gsLst>
            <a:lin ang="16200000"/>
          </a:gradFill>
          <a:ln/>
        </p:spPr>
        <p:txBody>
          <a:bodyPr wrap="square" lIns="187301" tIns="320345" rIns="187301" bIns="320345" rtlCol="0" anchor="ctr"/>
          <a:lstStyle/>
          <a:p>
            <a:pPr algn="ctr">
              <a:lnSpc>
                <a:spcPts val="1680"/>
              </a:lnSpc>
            </a:pPr>
            <a:endParaRPr lang="en-US" sz="1200" dirty="0"/>
          </a:p>
        </p:txBody>
      </p:sp>
      <p:sp>
        <p:nvSpPr>
          <p:cNvPr id="5" name="Text 1"/>
          <p:cNvSpPr/>
          <p:nvPr/>
        </p:nvSpPr>
        <p:spPr>
          <a:xfrm>
            <a:off x="476184" y="1174822"/>
            <a:ext cx="5486400" cy="365745"/>
          </a:xfrm>
          <a:prstGeom prst="rect">
            <a:avLst/>
          </a:prstGeom>
          <a:noFill/>
          <a:ln/>
        </p:spPr>
        <p:txBody>
          <a:bodyPr wrap="square" lIns="0" tIns="0" rIns="0" bIns="0" rtlCol="0" anchor="b"/>
          <a:lstStyle/>
          <a:p>
            <a:pPr algn="l">
              <a:lnSpc>
                <a:spcPts val="2880"/>
              </a:lnSpc>
            </a:pPr>
            <a:r>
              <a:rPr lang="en-US" sz="2400" b="1" spc="-12" kern="0" dirty="0">
                <a:solidFill>
                  <a:srgbClr val="130A44"/>
                </a:solidFill>
                <a:latin typeface="DM Sans" pitchFamily="34" charset="0"/>
                <a:ea typeface="DM Sans" pitchFamily="34" charset="-122"/>
                <a:cs typeface="DM Sans" pitchFamily="34" charset="-120"/>
              </a:rPr>
              <a:t>Issues new betters may experience</a:t>
            </a:r>
            <a:endParaRPr lang="en-US" sz="2400" dirty="0"/>
          </a:p>
        </p:txBody>
      </p:sp>
      <p:sp>
        <p:nvSpPr>
          <p:cNvPr id="6" name="Text 2"/>
          <p:cNvSpPr/>
          <p:nvPr/>
        </p:nvSpPr>
        <p:spPr>
          <a:xfrm>
            <a:off x="475699" y="1016604"/>
            <a:ext cx="5486400" cy="159990"/>
          </a:xfrm>
          <a:prstGeom prst="rect">
            <a:avLst/>
          </a:prstGeom>
          <a:noFill/>
          <a:ln/>
        </p:spPr>
        <p:txBody>
          <a:bodyPr wrap="square" lIns="0" tIns="0" rIns="0" bIns="0" rtlCol="0" anchor="b"/>
          <a:lstStyle/>
          <a:p>
            <a:pPr algn="l">
              <a:lnSpc>
                <a:spcPts val="1260"/>
              </a:lnSpc>
            </a:pPr>
            <a:r>
              <a:rPr lang="en-US" sz="1100" b="1" spc="120" kern="0" dirty="0">
                <a:solidFill>
                  <a:srgbClr val="0079FF"/>
                </a:solidFill>
                <a:latin typeface="DM Sans" pitchFamily="34" charset="0"/>
                <a:ea typeface="DM Sans" pitchFamily="34" charset="-122"/>
                <a:cs typeface="DM Sans" pitchFamily="34" charset="-120"/>
              </a:rPr>
              <a:t>PROBLEM STATEMENT + SOLUTION</a:t>
            </a:r>
            <a:endParaRPr lang="en-US" sz="1050" dirty="0"/>
          </a:p>
        </p:txBody>
      </p:sp>
      <p:sp>
        <p:nvSpPr>
          <p:cNvPr id="7" name="Shape 3"/>
          <p:cNvSpPr/>
          <p:nvPr/>
        </p:nvSpPr>
        <p:spPr>
          <a:xfrm>
            <a:off x="6495288" y="476250"/>
            <a:ext cx="1962150" cy="4191209"/>
          </a:xfrm>
          <a:prstGeom prst="roundRect">
            <a:avLst>
              <a:gd name="adj" fmla="val 9450"/>
            </a:avLst>
          </a:prstGeom>
          <a:solidFill>
            <a:srgbClr val="FFFFFF"/>
          </a:solidFill>
          <a:ln/>
        </p:spPr>
      </p:sp>
      <p:pic>
        <p:nvPicPr>
          <p:cNvPr id="8" name="Image 1" descr="https://pitch-assets-ccb95893-de3f-4266-973c-20049231b248.s3.eu-west-1.amazonaws.com/54aa23e4-f74a-4324-99cb-cb2e4b37294f?pitch-bytes=311209&amp;pitch-content-type=image%2Fpng">    </p:cNvPr>
          <p:cNvPicPr>
            <a:picLocks noChangeAspect="1"/>
          </p:cNvPicPr>
          <p:nvPr/>
        </p:nvPicPr>
        <p:blipFill>
          <a:blip r:embed="rId2"/>
          <a:srcRect l="0" r="0" t="0" b="0"/>
          <a:stretch/>
        </p:blipFill>
        <p:spPr>
          <a:xfrm>
            <a:off x="6522039" y="495300"/>
            <a:ext cx="1912754" cy="4146735"/>
          </a:xfrm>
          <a:prstGeom prst="rect">
            <a:avLst/>
          </a:prstGeom>
        </p:spPr>
      </p:pic>
      <p:sp>
        <p:nvSpPr>
          <p:cNvPr id="9" name="Text 4"/>
          <p:cNvSpPr/>
          <p:nvPr/>
        </p:nvSpPr>
        <p:spPr>
          <a:xfrm>
            <a:off x="896885" y="2063429"/>
            <a:ext cx="1828800" cy="426690"/>
          </a:xfrm>
          <a:prstGeom prst="rect">
            <a:avLst/>
          </a:prstGeom>
          <a:noFill/>
          <a:ln/>
        </p:spPr>
        <p:txBody>
          <a:bodyPr wrap="square" lIns="0" tIns="0" rIns="0" bIns="0" rtlCol="0" anchor="t"/>
          <a:lstStyle/>
          <a:p>
            <a:pPr algn="l">
              <a:lnSpc>
                <a:spcPts val="1680"/>
              </a:lnSpc>
            </a:pPr>
            <a:r>
              <a:rPr lang="en-US" sz="1200" b="1" dirty="0">
                <a:solidFill>
                  <a:srgbClr val="130A44"/>
                </a:solidFill>
                <a:latin typeface="DM Sans" pitchFamily="34" charset="0"/>
                <a:ea typeface="DM Sans" pitchFamily="34" charset="-122"/>
                <a:cs typeface="DM Sans" pitchFamily="34" charset="-120"/>
              </a:rPr>
              <a:t>Unfamiliar with betting</a:t>
            </a:r>
            <a:endParaRPr lang="en-US" sz="1200" dirty="0"/>
          </a:p>
        </p:txBody>
      </p:sp>
      <p:pic>
        <p:nvPicPr>
          <p:cNvPr id="10" name="Image 2" descr="https://external-media.api.pitch.com/provider/icons8/fluent-systems-regular/mental-state.svg">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476859" y="2004585"/>
            <a:ext cx="333523" cy="333523"/>
          </a:xfrm>
          <a:prstGeom prst="rect">
            <a:avLst/>
          </a:prstGeom>
        </p:spPr>
      </p:pic>
      <p:pic>
        <p:nvPicPr>
          <p:cNvPr id="11" name="Image 3" descr="https://external-media.api.pitch.com/provider/icons8/fluent-systems-regular/light.svg">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2661547" y="2004585"/>
            <a:ext cx="333523" cy="333523"/>
          </a:xfrm>
          <a:prstGeom prst="rect">
            <a:avLst/>
          </a:prstGeom>
        </p:spPr>
      </p:pic>
      <p:sp>
        <p:nvSpPr>
          <p:cNvPr id="12" name="Text 5"/>
          <p:cNvSpPr/>
          <p:nvPr/>
        </p:nvSpPr>
        <p:spPr>
          <a:xfrm>
            <a:off x="3096400" y="2006675"/>
            <a:ext cx="2743200" cy="1280071"/>
          </a:xfrm>
          <a:prstGeom prst="rect">
            <a:avLst/>
          </a:prstGeom>
          <a:noFill/>
          <a:ln/>
        </p:spPr>
        <p:txBody>
          <a:bodyPr wrap="square" lIns="0" tIns="0" rIns="0" bIns="0" rtlCol="0" anchor="t"/>
          <a:lstStyle/>
          <a:p>
            <a:pPr algn="l" marL="190500" indent="-190500">
              <a:lnSpc>
                <a:spcPts val="1680"/>
              </a:lnSpc>
              <a:buSzPct val="100000"/>
              <a:buChar char="•"/>
            </a:pPr>
            <a:r>
              <a:rPr lang="en-US" sz="1200" b="0" dirty="0">
                <a:solidFill>
                  <a:srgbClr val="130A44"/>
                </a:solidFill>
                <a:latin typeface="DM Sans" pitchFamily="34" charset="0"/>
                <a:ea typeface="DM Sans" pitchFamily="34" charset="-122"/>
                <a:cs typeface="DM Sans" pitchFamily="34" charset="-120"/>
              </a:rPr>
              <a:t>Answers betting related questions/terminology</a:t>
            </a:r>
            <a:endParaRPr lang="en-US" sz="1200" dirty="0"/>
          </a:p>
          <a:p>
            <a:pPr algn="l" marL="190500" indent="-190500">
              <a:lnSpc>
                <a:spcPts val="1680"/>
              </a:lnSpc>
              <a:buSzPct val="100000"/>
              <a:buChar char="•"/>
            </a:pPr>
            <a:r>
              <a:rPr lang="en-US" sz="1200" b="0" dirty="0">
                <a:solidFill>
                  <a:srgbClr val="130A44"/>
                </a:solidFill>
                <a:latin typeface="DM Sans" pitchFamily="34" charset="0"/>
                <a:ea typeface="DM Sans" pitchFamily="34" charset="-122"/>
                <a:cs typeface="DM Sans" pitchFamily="34" charset="-120"/>
              </a:rPr>
              <a:t>Offers risk management strategies to encourage safe betting</a:t>
            </a:r>
            <a:endParaRPr lang="en-US" sz="1200" dirty="0"/>
          </a:p>
          <a:p>
            <a:pPr algn="l">
              <a:lnSpc>
                <a:spcPts val="1680"/>
              </a:lnSpc>
            </a:pPr>
            <a:endParaRPr lang="en-US" sz="1200" dirty="0"/>
          </a:p>
        </p:txBody>
      </p:sp>
      <p:pic>
        <p:nvPicPr>
          <p:cNvPr id="13" name="Image 4" descr="https://external-media.api.pitch.com/provider/icons8/fluent-systems-regular/mental-state.svg">    </p:cNvPr>
          <p:cNvPicPr>
            <a:picLocks noChangeAspect="1"/>
          </p:cNvPicPr>
          <p:nvPr/>
        </p:nvPicPr>
        <p:blipFill>
          <a:blip r:embed="rId7">
            <a:extLst>
              <a:ext uri="{96DAC541-7B7A-43D3-8B79-37D633B846F1}">
                <asvg:svgBlip xmlns:asvg="http://schemas.microsoft.com/office/drawing/2016/SVG/main" r:embed="rId8"/>
              </a:ext>
            </a:extLst>
          </a:blip>
          <a:srcRect l="0" r="0" t="0" b="0"/>
          <a:stretch/>
        </p:blipFill>
        <p:spPr>
          <a:xfrm>
            <a:off x="478802" y="3467907"/>
            <a:ext cx="333523" cy="333523"/>
          </a:xfrm>
          <a:prstGeom prst="rect">
            <a:avLst/>
          </a:prstGeom>
        </p:spPr>
      </p:pic>
      <p:pic>
        <p:nvPicPr>
          <p:cNvPr id="14" name="Image 5" descr="https://external-media.api.pitch.com/provider/icons8/fluent-systems-regular/light.svg">    </p:cNvPr>
          <p:cNvPicPr>
            <a:picLocks noChangeAspect="1"/>
          </p:cNvPicPr>
          <p:nvPr/>
        </p:nvPicPr>
        <p:blipFill>
          <a:blip r:embed="rId9">
            <a:extLst>
              <a:ext uri="{96DAC541-7B7A-43D3-8B79-37D633B846F1}">
                <asvg:svgBlip xmlns:asvg="http://schemas.microsoft.com/office/drawing/2016/SVG/main" r:embed="rId10"/>
              </a:ext>
            </a:extLst>
          </a:blip>
          <a:srcRect l="0" r="0" t="0" b="0"/>
          <a:stretch/>
        </p:blipFill>
        <p:spPr>
          <a:xfrm>
            <a:off x="2663490" y="3467907"/>
            <a:ext cx="333523" cy="333523"/>
          </a:xfrm>
          <a:prstGeom prst="rect">
            <a:avLst/>
          </a:prstGeom>
        </p:spPr>
      </p:pic>
      <p:sp>
        <p:nvSpPr>
          <p:cNvPr id="15" name="Text 6"/>
          <p:cNvSpPr/>
          <p:nvPr/>
        </p:nvSpPr>
        <p:spPr>
          <a:xfrm>
            <a:off x="3098342" y="3469997"/>
            <a:ext cx="2743200" cy="1066726"/>
          </a:xfrm>
          <a:prstGeom prst="rect">
            <a:avLst/>
          </a:prstGeom>
          <a:noFill/>
          <a:ln/>
        </p:spPr>
        <p:txBody>
          <a:bodyPr wrap="square" lIns="0" tIns="0" rIns="0" bIns="0" rtlCol="0" anchor="t"/>
          <a:lstStyle/>
          <a:p>
            <a:pPr algn="l" marL="190500" indent="-190500">
              <a:lnSpc>
                <a:spcPts val="1680"/>
              </a:lnSpc>
              <a:buSzPct val="100000"/>
              <a:buChar char="•"/>
            </a:pPr>
            <a:r>
              <a:rPr lang="en-US" sz="1200" b="0" dirty="0">
                <a:solidFill>
                  <a:srgbClr val="130A44"/>
                </a:solidFill>
                <a:latin typeface="DM Sans" pitchFamily="34" charset="0"/>
                <a:ea typeface="DM Sans" pitchFamily="34" charset="-122"/>
                <a:cs typeface="DM Sans" pitchFamily="34" charset="-120"/>
              </a:rPr>
              <a:t>Instructions on placing bets</a:t>
            </a:r>
            <a:endParaRPr lang="en-US" sz="1200" dirty="0"/>
          </a:p>
          <a:p>
            <a:pPr algn="l" marL="190500" indent="-190500">
              <a:lnSpc>
                <a:spcPts val="1680"/>
              </a:lnSpc>
              <a:buSzPct val="100000"/>
              <a:buChar char="•"/>
            </a:pPr>
            <a:r>
              <a:rPr lang="en-US" sz="1200" b="0" dirty="0">
                <a:solidFill>
                  <a:srgbClr val="130A44"/>
                </a:solidFill>
                <a:latin typeface="DM Sans" pitchFamily="34" charset="0"/>
                <a:ea typeface="DM Sans" pitchFamily="34" charset="-122"/>
                <a:cs typeface="DM Sans" pitchFamily="34" charset="-120"/>
              </a:rPr>
              <a:t>Interactive tutorials</a:t>
            </a:r>
            <a:endParaRPr lang="en-US" sz="1200" dirty="0"/>
          </a:p>
          <a:p>
            <a:pPr algn="l" marL="190500" indent="-190500">
              <a:lnSpc>
                <a:spcPts val="1680"/>
              </a:lnSpc>
              <a:buSzPct val="100000"/>
              <a:buChar char="•"/>
            </a:pPr>
            <a:r>
              <a:rPr lang="en-US" sz="1200" b="0" dirty="0">
                <a:solidFill>
                  <a:srgbClr val="130A44"/>
                </a:solidFill>
                <a:latin typeface="DM Sans" pitchFamily="34" charset="0"/>
                <a:ea typeface="DM Sans" pitchFamily="34" charset="-122"/>
                <a:cs typeface="DM Sans" pitchFamily="34" charset="-120"/>
              </a:rPr>
              <a:t>Place bets through A.Iverson</a:t>
            </a:r>
            <a:endParaRPr lang="en-US" sz="1200" dirty="0"/>
          </a:p>
        </p:txBody>
      </p:sp>
      <p:sp>
        <p:nvSpPr>
          <p:cNvPr id="16" name="Text 7"/>
          <p:cNvSpPr/>
          <p:nvPr/>
        </p:nvSpPr>
        <p:spPr>
          <a:xfrm>
            <a:off x="896885" y="3531263"/>
            <a:ext cx="1828800" cy="213345"/>
          </a:xfrm>
          <a:prstGeom prst="rect">
            <a:avLst/>
          </a:prstGeom>
          <a:noFill/>
          <a:ln/>
        </p:spPr>
        <p:txBody>
          <a:bodyPr wrap="square" lIns="0" tIns="0" rIns="0" bIns="0" rtlCol="0" anchor="t"/>
          <a:lstStyle/>
          <a:p>
            <a:pPr algn="l">
              <a:lnSpc>
                <a:spcPts val="1680"/>
              </a:lnSpc>
            </a:pPr>
            <a:r>
              <a:rPr lang="en-US" sz="1200" b="1" dirty="0">
                <a:solidFill>
                  <a:srgbClr val="130A44"/>
                </a:solidFill>
                <a:latin typeface="DM Sans" pitchFamily="34" charset="0"/>
                <a:ea typeface="DM Sans" pitchFamily="34" charset="-122"/>
                <a:cs typeface="DM Sans" pitchFamily="34" charset="-120"/>
              </a:rPr>
              <a:t>App Navigation</a:t>
            </a:r>
            <a:endParaRPr lang="en-US" sz="1200" dirty="0"/>
          </a:p>
        </p:txBody>
      </p:sp>
      <p:pic>
        <p:nvPicPr>
          <p:cNvPr id="17" name="Image 6" descr="https://pitch-assets-ccb95893-de3f-4266-973c-20049231b248.s3.eu-west-1.amazonaws.com/535e4b89-7901-487e-8d91-b667b44a5b49?pitch-bytes=13837&amp;pitch-content-type=image%2Fpng">    </p:cNvPr>
          <p:cNvPicPr>
            <a:picLocks noChangeAspect="1"/>
          </p:cNvPicPr>
          <p:nvPr/>
        </p:nvPicPr>
        <p:blipFill>
          <a:blip r:embed="rId11"/>
          <a:srcRect l="0" r="0" t="0" b="0"/>
          <a:stretch/>
        </p:blipFill>
        <p:spPr>
          <a:xfrm>
            <a:off x="107571" y="4831248"/>
            <a:ext cx="911190" cy="203330"/>
          </a:xfrm>
          <a:prstGeom prst="rect">
            <a:avLst/>
          </a:prstGeom>
        </p:spPr>
      </p:pic>
      <p:pic>
        <p:nvPicPr>
          <p:cNvPr id="18" name="Image 7" descr="https://pitch-assets-ccb95893-de3f-4266-973c-20049231b248.s3.eu-west-1.amazonaws.com/3aa0899e-2d5f-48a9-b74a-0cc855bdd6ac?pitch-bytes=6629&amp;pitch-content-type=image%2Fsvg%2Bxml">    </p:cNvPr>
          <p:cNvPicPr>
            <a:picLocks noChangeAspect="1"/>
          </p:cNvPicPr>
          <p:nvPr/>
        </p:nvPicPr>
        <p:blipFill>
          <a:blip r:embed="rId12">
            <a:extLst>
              <a:ext uri="{96DAC541-7B7A-43D3-8B79-37D633B846F1}">
                <asvg:svgBlip xmlns:asvg="http://schemas.microsoft.com/office/drawing/2016/SVG/main" r:embed="rId13"/>
              </a:ext>
            </a:extLst>
          </a:blip>
          <a:srcRect l="0" r="0" t="0" b="0"/>
          <a:stretch/>
        </p:blipFill>
        <p:spPr>
          <a:xfrm>
            <a:off x="1005588" y="4729509"/>
            <a:ext cx="839096" cy="414966"/>
          </a:xfrm>
          <a:prstGeom prst="rect">
            <a:avLst/>
          </a:prstGeom>
        </p:spPr>
      </p:pic>
      <p:sp>
        <p:nvSpPr>
          <p:cNvPr id="19" name="Text 8"/>
          <p:cNvSpPr/>
          <p:nvPr/>
        </p:nvSpPr>
        <p:spPr>
          <a:xfrm>
            <a:off x="476250" y="313695"/>
            <a:ext cx="1828800" cy="91418"/>
          </a:xfrm>
          <a:prstGeom prst="rect">
            <a:avLst/>
          </a:prstGeom>
          <a:noFill/>
          <a:ln/>
        </p:spPr>
        <p:txBody>
          <a:bodyPr wrap="square" lIns="0" tIns="0" rIns="0" bIns="0" rtlCol="0" anchor="t"/>
          <a:lstStyle/>
          <a:p>
            <a:pPr algn="l">
              <a:lnSpc>
                <a:spcPts val="720"/>
              </a:lnSpc>
            </a:pPr>
            <a:r>
              <a:rPr lang="en-US" sz="600" b="1" spc="240" kern="0" dirty="0">
                <a:solidFill>
                  <a:srgbClr val="130A44"/>
                </a:solidFill>
                <a:latin typeface="DM Mono" pitchFamily="34" charset="0"/>
                <a:ea typeface="DM Mono" pitchFamily="34" charset="-122"/>
                <a:cs typeface="DM Mono" pitchFamily="34" charset="-120"/>
              </a:rPr>
              <a:t>SUMMER 2023 CO-OP HACKATHON</a:t>
            </a:r>
            <a:endParaRPr lang="en-US" sz="600" dirty="0"/>
          </a:p>
        </p:txBody>
      </p:sp>
      <p:sp>
        <p:nvSpPr>
          <p:cNvPr id="20" name="Text 9"/>
          <p:cNvSpPr/>
          <p:nvPr/>
        </p:nvSpPr>
        <p:spPr>
          <a:xfrm>
            <a:off x="2464747" y="313695"/>
            <a:ext cx="2743200" cy="91418"/>
          </a:xfrm>
          <a:prstGeom prst="rect">
            <a:avLst/>
          </a:prstGeom>
          <a:noFill/>
          <a:ln/>
        </p:spPr>
        <p:txBody>
          <a:bodyPr wrap="square" lIns="0" tIns="0" rIns="0" bIns="0" rtlCol="0" anchor="t"/>
          <a:lstStyle/>
          <a:p>
            <a:pPr algn="l">
              <a:lnSpc>
                <a:spcPts val="720"/>
              </a:lnSpc>
            </a:pPr>
            <a:r>
              <a:rPr lang="en-US" sz="600" b="1" spc="240" kern="0" dirty="0">
                <a:solidFill>
                  <a:srgbClr val="130A44"/>
                </a:solidFill>
                <a:latin typeface="DM Mono" pitchFamily="34" charset="0"/>
                <a:ea typeface="DM Mono" pitchFamily="34" charset="-122"/>
                <a:cs typeface="DM Mono" pitchFamily="34" charset="-120"/>
              </a:rPr>
              <a:t>TEAM CO-OPPENHEIMER</a:t>
            </a:r>
            <a:endParaRPr lang="en-US" sz="600" dirty="0"/>
          </a:p>
        </p:txBody>
      </p:sp>
      <p:pic>
        <p:nvPicPr>
          <p:cNvPr id="21" name="Image 8" descr="https://pitch-assets-ccb95893-de3f-4266-973c-20049231b248.s3.eu-west-1.amazonaws.com/try-pitch-pdf-export-logo.svg">
            <a:hlinkClick r:id="rId16" tooltip=""/>
          </p:cNvPr>
          <p:cNvPicPr>
            <a:picLocks noChangeAspect="1"/>
          </p:cNvPicPr>
          <p:nvPr/>
        </p:nvPicPr>
        <p:blipFill>
          <a:blip r:embed="rId14">
            <a:extLst>
              <a:ext uri="{96DAC541-7B7A-43D3-8B79-37D633B846F1}">
                <asvg:svgBlip xmlns:asvg="http://schemas.microsoft.com/office/drawing/2016/SVG/main" r:embed="rId15"/>
              </a:ext>
            </a:extLst>
          </a:blip>
          <a:srcRect l="0" r="0" t="0" b="0"/>
          <a:stretch/>
        </p:blipFill>
        <p:spPr>
          <a:xfrm>
            <a:off x="136595" y="4803153"/>
            <a:ext cx="515221" cy="2273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4F4F4"/>
        </a:solidFill>
      </p:bgPr>
    </p:bg>
    <p:spTree>
      <p:nvGrpSpPr>
        <p:cNvPr id="1" name=""/>
        <p:cNvGrpSpPr/>
        <p:nvPr/>
      </p:nvGrpSpPr>
      <p:grpSpPr>
        <a:xfrm>
          <a:off x="0" y="0"/>
          <a:ext cx="0" cy="0"/>
          <a:chOff x="0" y="0"/>
          <a:chExt cx="0" cy="0"/>
        </a:xfrm>
      </p:grpSpPr>
      <p:sp>
        <p:nvSpPr>
          <p:cNvPr id="3" name="Text 0"/>
          <p:cNvSpPr/>
          <p:nvPr/>
        </p:nvSpPr>
        <p:spPr>
          <a:xfrm>
            <a:off x="684126" y="3807735"/>
            <a:ext cx="8229600" cy="639961"/>
          </a:xfrm>
          <a:prstGeom prst="rect">
            <a:avLst/>
          </a:prstGeom>
          <a:noFill/>
          <a:ln/>
        </p:spPr>
        <p:txBody>
          <a:bodyPr wrap="square" lIns="0" tIns="0" rIns="0" bIns="0" rtlCol="0" anchor="t"/>
          <a:lstStyle/>
          <a:p>
            <a:pPr algn="l">
              <a:lnSpc>
                <a:spcPts val="2520"/>
              </a:lnSpc>
            </a:pPr>
            <a:r>
              <a:rPr lang="en-US" sz="1800" b="0" dirty="0">
                <a:solidFill>
                  <a:srgbClr val="130A44"/>
                </a:solidFill>
                <a:latin typeface="DM Sans" pitchFamily="34" charset="0"/>
                <a:ea typeface="DM Sans" pitchFamily="34" charset="-122"/>
                <a:cs typeface="DM Sans" pitchFamily="34" charset="-120"/>
              </a:rPr>
              <a:t>Question: </a:t>
            </a:r>
            <a:pPr algn="l">
              <a:lnSpc>
                <a:spcPts val="1680"/>
              </a:lnSpc>
            </a:pPr>
            <a:r>
              <a:rPr lang="en-US" sz="1200" b="1" dirty="0">
                <a:solidFill>
                  <a:srgbClr val="130A44"/>
                </a:solidFill>
                <a:latin typeface="DM Sans" pitchFamily="34" charset="0"/>
                <a:ea typeface="DM Sans" pitchFamily="34" charset="-122"/>
                <a:cs typeface="DM Sans" pitchFamily="34" charset="-120"/>
              </a:rPr>
              <a:t>Can we use A.Iverson to dramatically </a:t>
            </a:r>
            <a:pPr algn="l">
              <a:lnSpc>
                <a:spcPts val="2520"/>
              </a:lnSpc>
            </a:pPr>
            <a:r>
              <a:rPr lang="en-US" sz="1800" b="1" dirty="0">
                <a:solidFill>
                  <a:srgbClr val="FBB520"/>
                </a:solidFill>
                <a:latin typeface="DM Sans" pitchFamily="34" charset="0"/>
                <a:ea typeface="DM Sans" pitchFamily="34" charset="-122"/>
                <a:cs typeface="DM Sans" pitchFamily="34" charset="-120"/>
              </a:rPr>
              <a:t>reduce the number of CX tickets</a:t>
            </a:r>
            <a:pPr algn="l">
              <a:lnSpc>
                <a:spcPts val="2520"/>
              </a:lnSpc>
            </a:pPr>
            <a:r>
              <a:rPr lang="en-US" sz="1800" b="1" dirty="0">
                <a:solidFill>
                  <a:srgbClr val="130A44"/>
                </a:solidFill>
                <a:latin typeface="DM Sans" pitchFamily="34" charset="0"/>
                <a:ea typeface="DM Sans" pitchFamily="34" charset="-122"/>
                <a:cs typeface="DM Sans" pitchFamily="34" charset="-120"/>
              </a:rPr>
              <a:t> around common FAQ or navigation questions?</a:t>
            </a:r>
            <a:endParaRPr lang="en-US" sz="1200" dirty="0"/>
          </a:p>
        </p:txBody>
      </p:sp>
      <p:sp>
        <p:nvSpPr>
          <p:cNvPr id="4" name="Text 1"/>
          <p:cNvSpPr/>
          <p:nvPr/>
        </p:nvSpPr>
        <p:spPr>
          <a:xfrm>
            <a:off x="475699" y="476250"/>
            <a:ext cx="8229600" cy="159990"/>
          </a:xfrm>
          <a:prstGeom prst="rect">
            <a:avLst/>
          </a:prstGeom>
          <a:noFill/>
          <a:ln/>
        </p:spPr>
        <p:txBody>
          <a:bodyPr wrap="square" lIns="0" tIns="0" rIns="0" bIns="0" rtlCol="0" anchor="t"/>
          <a:lstStyle/>
          <a:p>
            <a:pPr algn="l">
              <a:lnSpc>
                <a:spcPts val="1260"/>
              </a:lnSpc>
            </a:pPr>
            <a:r>
              <a:rPr lang="en-US" sz="1100" b="1" spc="120" kern="0" dirty="0">
                <a:solidFill>
                  <a:srgbClr val="0079FF"/>
                </a:solidFill>
                <a:latin typeface="DM Sans" pitchFamily="34" charset="0"/>
                <a:ea typeface="DM Sans" pitchFamily="34" charset="-122"/>
                <a:cs typeface="DM Sans" pitchFamily="34" charset="-120"/>
              </a:rPr>
              <a:t>UX RESEARCH</a:t>
            </a:r>
            <a:endParaRPr lang="en-US" sz="1050" dirty="0"/>
          </a:p>
        </p:txBody>
      </p:sp>
      <p:sp>
        <p:nvSpPr>
          <p:cNvPr id="5" name="Text 2"/>
          <p:cNvSpPr/>
          <p:nvPr/>
        </p:nvSpPr>
        <p:spPr>
          <a:xfrm>
            <a:off x="2933043" y="1011857"/>
            <a:ext cx="8229600" cy="411435"/>
          </a:xfrm>
          <a:prstGeom prst="rect">
            <a:avLst/>
          </a:prstGeom>
          <a:noFill/>
          <a:ln/>
        </p:spPr>
        <p:txBody>
          <a:bodyPr wrap="square" lIns="0" tIns="0" rIns="0" bIns="0" rtlCol="0" anchor="t"/>
          <a:lstStyle/>
          <a:p>
            <a:pPr algn="l">
              <a:lnSpc>
                <a:spcPts val="3240"/>
              </a:lnSpc>
            </a:pPr>
            <a:r>
              <a:rPr lang="en-US" sz="1800" b="0" spc="-12" kern="0" dirty="0">
                <a:solidFill>
                  <a:srgbClr val="130A44"/>
                </a:solidFill>
                <a:latin typeface="DM Sans" pitchFamily="34" charset="0"/>
                <a:ea typeface="DM Sans" pitchFamily="34" charset="-122"/>
                <a:cs typeface="DM Sans" pitchFamily="34" charset="-120"/>
              </a:rPr>
              <a:t>Withdrawal methods FAQ</a:t>
            </a:r>
            <a:endParaRPr lang="en-US" sz="2700" dirty="0"/>
          </a:p>
        </p:txBody>
      </p:sp>
      <p:graphicFrame>
        <p:nvGraphicFramePr>
          <p:cNvPr id="6" name="Table 0"/>
          <p:cNvGraphicFramePr>
            <a:graphicFrameLocks noGrp="1"/>
          </p:cNvGraphicFramePr>
          <p:nvPr>
            <p:extLst>
              <p:ext uri="{D42A27DB-BD31-4B8C-83A1-F6EECF244321}">
                <p14:modId xmlns:p14="http://schemas.microsoft.com/office/powerpoint/2010/main" val="1579011935"/>
              </p:ext>
            </p:extLst>
          </p:nvPr>
        </p:nvGraphicFramePr>
        <p:xfrm>
          <a:off x="1564606" y="1636742"/>
          <a:ext cx="5474940" cy="1628180"/>
        </p:xfrm>
        <a:graphic>
          <a:graphicData uri="http://schemas.openxmlformats.org/drawingml/2006/table">
            <a:tbl>
              <a:tblPr/>
              <a:tblGrid>
                <a:gridCol w="1812281"/>
                <a:gridCol w="1812281"/>
                <a:gridCol w="1812281"/>
              </a:tblGrid>
              <a:tr h="571251">
                <a:tc>
                  <a:txBody>
                    <a:bodyPr/>
                    <a:lstStyle/>
                    <a:p>
                      <a:pPr algn="ctr"/>
                      <a:endParaRPr lang="en-US" sz="1500" dirty="0">
                        <a:latin typeface="DM Sans" charset="0"/>
                        <a:ea typeface="DM Sans" charset="0"/>
                        <a:cs typeface="DM Sans" charset="0"/>
                      </a:endParaRPr>
                    </a:p>
                  </a:txBody>
                  <a:tcPr marL="95250" marR="95250" marT="95250" marB="95250" anchor="t">
                    <a:lnL w="9525" cap="flat" cmpd="sng" algn="ctr">
                      <a:solidFill>
                        <a:srgbClr val="999999">
                          <a:alpha val="100000"/>
                        </a:srgbClr>
                      </a:solidFill>
                      <a:prstDash val="solid"/>
                      <a:round/>
                      <a:headEnd type="none" w="med" len="med"/>
                      <a:tailEnd type="none" w="med" len="med"/>
                    </a:lnL>
                    <a:lnR w="9525" cap="flat" cmpd="sng" algn="ctr">
                      <a:solidFill>
                        <a:srgbClr val="999999">
                          <a:alpha val="100000"/>
                        </a:srgbClr>
                      </a:solidFill>
                      <a:prstDash val="solid"/>
                      <a:round/>
                      <a:headEnd type="none" w="med" len="med"/>
                      <a:tailEnd type="none" w="med" len="med"/>
                    </a:lnR>
                    <a:lnT w="9525" cap="flat" cmpd="sng" algn="ctr">
                      <a:solidFill>
                        <a:srgbClr val="999999">
                          <a:alpha val="100000"/>
                        </a:srgbClr>
                      </a:solidFill>
                      <a:prstDash val="solid"/>
                      <a:round/>
                      <a:headEnd type="none" w="med" len="med"/>
                      <a:tailEnd type="none" w="med" len="med"/>
                    </a:lnT>
                    <a:lnB w="9525" cap="flat" cmpd="sng" algn="ctr">
                      <a:solidFill>
                        <a:srgbClr val="999999">
                          <a:alpha val="100000"/>
                        </a:srgbClr>
                      </a:solidFill>
                      <a:prstDash val="solid"/>
                      <a:round/>
                      <a:headEnd type="none" w="med" len="med"/>
                      <a:tailEnd type="none" w="med" len="med"/>
                    </a:lnB>
                    <a:solidFill>
                      <a:srgbClr val="FFFFFF"/>
                    </a:solidFill>
                  </a:tcPr>
                </a:tc>
                <a:tc>
                  <a:txBody>
                    <a:bodyPr/>
                    <a:lstStyle/>
                    <a:p>
                      <a:pPr algn="ctr"/>
                      <a:r>
                        <a:rPr lang="en-US" sz="1500" dirty="0">
                          <a:solidFill>
                            <a:srgbClr val="130A44"/>
                          </a:solidFill>
                          <a:latin typeface="DM Sans" pitchFamily="34" charset="0"/>
                          <a:ea typeface="DM Sans" pitchFamily="34" charset="-122"/>
                          <a:cs typeface="DM Sans" pitchFamily="34" charset="-120"/>
                        </a:rPr>
                        <a:t>2022 Q4</a:t>
                      </a:r>
                      <a:endParaRPr lang="en-US" sz="1500" dirty="0">
                        <a:latin typeface="DM Sans" charset="0"/>
                        <a:ea typeface="DM Sans" charset="0"/>
                        <a:cs typeface="DM Sans" charset="0"/>
                      </a:endParaRPr>
                    </a:p>
                  </a:txBody>
                  <a:tcPr marL="95250" marR="95250" marT="95250" marB="95250" anchor="t">
                    <a:lnL w="9525" cap="flat" cmpd="sng" algn="ctr">
                      <a:solidFill>
                        <a:srgbClr val="999999">
                          <a:alpha val="100000"/>
                        </a:srgbClr>
                      </a:solidFill>
                      <a:prstDash val="solid"/>
                      <a:round/>
                      <a:headEnd type="none" w="med" len="med"/>
                      <a:tailEnd type="none" w="med" len="med"/>
                    </a:lnL>
                    <a:lnR w="9525" cap="flat" cmpd="sng" algn="ctr">
                      <a:solidFill>
                        <a:srgbClr val="999999">
                          <a:alpha val="100000"/>
                        </a:srgbClr>
                      </a:solidFill>
                      <a:prstDash val="solid"/>
                      <a:round/>
                      <a:headEnd type="none" w="med" len="med"/>
                      <a:tailEnd type="none" w="med" len="med"/>
                    </a:lnR>
                    <a:lnT w="9525" cap="flat" cmpd="sng" algn="ctr">
                      <a:solidFill>
                        <a:srgbClr val="999999">
                          <a:alpha val="100000"/>
                        </a:srgbClr>
                      </a:solidFill>
                      <a:prstDash val="solid"/>
                      <a:round/>
                      <a:headEnd type="none" w="med" len="med"/>
                      <a:tailEnd type="none" w="med" len="med"/>
                    </a:lnT>
                    <a:lnB w="9525" cap="flat" cmpd="sng" algn="ctr">
                      <a:solidFill>
                        <a:srgbClr val="999999">
                          <a:alpha val="100000"/>
                        </a:srgbClr>
                      </a:solidFill>
                      <a:prstDash val="solid"/>
                      <a:round/>
                      <a:headEnd type="none" w="med" len="med"/>
                      <a:tailEnd type="none" w="med" len="med"/>
                    </a:lnB>
                    <a:solidFill>
                      <a:srgbClr val="FFFFFF"/>
                    </a:solidFill>
                  </a:tcPr>
                </a:tc>
                <a:tc>
                  <a:txBody>
                    <a:bodyPr/>
                    <a:lstStyle/>
                    <a:p>
                      <a:pPr algn="ctr"/>
                      <a:r>
                        <a:rPr lang="en-US" sz="1500" dirty="0">
                          <a:solidFill>
                            <a:srgbClr val="130A44"/>
                          </a:solidFill>
                          <a:latin typeface="DM Sans" pitchFamily="34" charset="0"/>
                          <a:ea typeface="DM Sans" pitchFamily="34" charset="-122"/>
                          <a:cs typeface="DM Sans" pitchFamily="34" charset="-120"/>
                        </a:rPr>
                        <a:t>2023 Q1</a:t>
                      </a:r>
                      <a:endParaRPr lang="en-US" sz="1500" dirty="0">
                        <a:latin typeface="DM Sans" charset="0"/>
                        <a:ea typeface="DM Sans" charset="0"/>
                        <a:cs typeface="DM Sans" charset="0"/>
                      </a:endParaRPr>
                    </a:p>
                  </a:txBody>
                  <a:tcPr marL="95250" marR="95250" marT="95250" marB="95250" anchor="t">
                    <a:lnL w="9525" cap="flat" cmpd="sng" algn="ctr">
                      <a:solidFill>
                        <a:srgbClr val="999999">
                          <a:alpha val="100000"/>
                        </a:srgbClr>
                      </a:solidFill>
                      <a:prstDash val="solid"/>
                      <a:round/>
                      <a:headEnd type="none" w="med" len="med"/>
                      <a:tailEnd type="none" w="med" len="med"/>
                    </a:lnL>
                    <a:lnR w="9525" cap="flat" cmpd="sng" algn="ctr">
                      <a:solidFill>
                        <a:srgbClr val="999999">
                          <a:alpha val="100000"/>
                        </a:srgbClr>
                      </a:solidFill>
                      <a:prstDash val="solid"/>
                      <a:round/>
                      <a:headEnd type="none" w="med" len="med"/>
                      <a:tailEnd type="none" w="med" len="med"/>
                    </a:lnR>
                    <a:lnT w="9525" cap="flat" cmpd="sng" algn="ctr">
                      <a:solidFill>
                        <a:srgbClr val="999999">
                          <a:alpha val="100000"/>
                        </a:srgbClr>
                      </a:solidFill>
                      <a:prstDash val="solid"/>
                      <a:round/>
                      <a:headEnd type="none" w="med" len="med"/>
                      <a:tailEnd type="none" w="med" len="med"/>
                    </a:lnT>
                    <a:lnB w="9525" cap="flat" cmpd="sng" algn="ctr">
                      <a:solidFill>
                        <a:srgbClr val="999999">
                          <a:alpha val="100000"/>
                        </a:srgbClr>
                      </a:solidFill>
                      <a:prstDash val="solid"/>
                      <a:round/>
                      <a:headEnd type="none" w="med" len="med"/>
                      <a:tailEnd type="none" w="med" len="med"/>
                    </a:lnB>
                    <a:solidFill>
                      <a:srgbClr val="FFFFFF"/>
                    </a:solidFill>
                  </a:tcPr>
                </a:tc>
              </a:tr>
              <a:tr h="1028451">
                <a:tc>
                  <a:txBody>
                    <a:bodyPr/>
                    <a:lstStyle/>
                    <a:p>
                      <a:pPr algn="ctr"/>
                      <a:r>
                        <a:rPr lang="en-US" sz="1500" dirty="0">
                          <a:solidFill>
                            <a:srgbClr val="130A44"/>
                          </a:solidFill>
                          <a:latin typeface="DM Sans" pitchFamily="34" charset="0"/>
                          <a:ea typeface="DM Sans" pitchFamily="34" charset="-122"/>
                          <a:cs typeface="DM Sans" pitchFamily="34" charset="-120"/>
                        </a:rPr>
                        <a:t># of related CX tickets</a:t>
                      </a:r>
                      <a:endParaRPr lang="en-US" sz="1500" dirty="0">
                        <a:latin typeface="DM Sans" charset="0"/>
                        <a:ea typeface="DM Sans" charset="0"/>
                        <a:cs typeface="DM Sans" charset="0"/>
                      </a:endParaRPr>
                    </a:p>
                  </a:txBody>
                  <a:tcPr marL="95250" marR="95250" marT="95250" marB="95250" anchor="t">
                    <a:lnL w="9525" cap="flat" cmpd="sng" algn="ctr">
                      <a:solidFill>
                        <a:srgbClr val="999999">
                          <a:alpha val="100000"/>
                        </a:srgbClr>
                      </a:solidFill>
                      <a:prstDash val="solid"/>
                      <a:round/>
                      <a:headEnd type="none" w="med" len="med"/>
                      <a:tailEnd type="none" w="med" len="med"/>
                    </a:lnL>
                    <a:lnR w="9525" cap="flat" cmpd="sng" algn="ctr">
                      <a:solidFill>
                        <a:srgbClr val="999999">
                          <a:alpha val="100000"/>
                        </a:srgbClr>
                      </a:solidFill>
                      <a:prstDash val="solid"/>
                      <a:round/>
                      <a:headEnd type="none" w="med" len="med"/>
                      <a:tailEnd type="none" w="med" len="med"/>
                    </a:lnR>
                    <a:lnT w="9525" cap="flat" cmpd="sng" algn="ctr">
                      <a:solidFill>
                        <a:srgbClr val="999999">
                          <a:alpha val="100000"/>
                        </a:srgbClr>
                      </a:solidFill>
                      <a:prstDash val="solid"/>
                      <a:round/>
                      <a:headEnd type="none" w="med" len="med"/>
                      <a:tailEnd type="none" w="med" len="med"/>
                    </a:lnT>
                    <a:lnB w="9525" cap="flat" cmpd="sng" algn="ctr">
                      <a:solidFill>
                        <a:srgbClr val="999999">
                          <a:alpha val="100000"/>
                        </a:srgbClr>
                      </a:solidFill>
                      <a:prstDash val="solid"/>
                      <a:round/>
                      <a:headEnd type="none" w="med" len="med"/>
                      <a:tailEnd type="none" w="med" len="med"/>
                    </a:lnB>
                    <a:solidFill>
                      <a:srgbClr val="FFFFFF"/>
                    </a:solidFill>
                  </a:tcPr>
                </a:tc>
                <a:tc>
                  <a:txBody>
                    <a:bodyPr/>
                    <a:lstStyle/>
                    <a:p>
                      <a:pPr algn="ctr"/>
                      <a:endParaRPr lang="en-US" sz="1500" dirty="0">
                        <a:latin typeface="DM Sans" charset="0"/>
                        <a:ea typeface="DM Sans" charset="0"/>
                        <a:cs typeface="DM Sans" charset="0"/>
                      </a:endParaRPr>
                    </a:p>
                  </a:txBody>
                  <a:tcPr marL="95250" marR="95250" marT="95250" marB="95250" anchor="t">
                    <a:lnL w="9525" cap="flat" cmpd="sng" algn="ctr">
                      <a:solidFill>
                        <a:srgbClr val="999999">
                          <a:alpha val="100000"/>
                        </a:srgbClr>
                      </a:solidFill>
                      <a:prstDash val="solid"/>
                      <a:round/>
                      <a:headEnd type="none" w="med" len="med"/>
                      <a:tailEnd type="none" w="med" len="med"/>
                    </a:lnL>
                    <a:lnR w="9525" cap="flat" cmpd="sng" algn="ctr">
                      <a:solidFill>
                        <a:srgbClr val="999999">
                          <a:alpha val="100000"/>
                        </a:srgbClr>
                      </a:solidFill>
                      <a:prstDash val="solid"/>
                      <a:round/>
                      <a:headEnd type="none" w="med" len="med"/>
                      <a:tailEnd type="none" w="med" len="med"/>
                    </a:lnR>
                    <a:lnT w="9525" cap="flat" cmpd="sng" algn="ctr">
                      <a:solidFill>
                        <a:srgbClr val="999999">
                          <a:alpha val="100000"/>
                        </a:srgbClr>
                      </a:solidFill>
                      <a:prstDash val="solid"/>
                      <a:round/>
                      <a:headEnd type="none" w="med" len="med"/>
                      <a:tailEnd type="none" w="med" len="med"/>
                    </a:lnT>
                    <a:lnB w="9525" cap="flat" cmpd="sng" algn="ctr">
                      <a:solidFill>
                        <a:srgbClr val="999999">
                          <a:alpha val="100000"/>
                        </a:srgbClr>
                      </a:solidFill>
                      <a:prstDash val="solid"/>
                      <a:round/>
                      <a:headEnd type="none" w="med" len="med"/>
                      <a:tailEnd type="none" w="med" len="med"/>
                    </a:lnB>
                    <a:solidFill>
                      <a:srgbClr val="FFFFFF"/>
                    </a:solidFill>
                  </a:tcPr>
                </a:tc>
                <a:tc>
                  <a:txBody>
                    <a:bodyPr/>
                    <a:lstStyle/>
                    <a:p>
                      <a:pPr algn="ctr"/>
                      <a:endParaRPr lang="en-US" sz="1500" dirty="0">
                        <a:latin typeface="DM Sans" charset="0"/>
                        <a:ea typeface="DM Sans" charset="0"/>
                        <a:cs typeface="DM Sans" charset="0"/>
                      </a:endParaRPr>
                    </a:p>
                  </a:txBody>
                  <a:tcPr marL="95250" marR="95250" marT="95250" marB="95250" anchor="t">
                    <a:lnL w="9525" cap="flat" cmpd="sng" algn="ctr">
                      <a:solidFill>
                        <a:srgbClr val="999999">
                          <a:alpha val="100000"/>
                        </a:srgbClr>
                      </a:solidFill>
                      <a:prstDash val="solid"/>
                      <a:round/>
                      <a:headEnd type="none" w="med" len="med"/>
                      <a:tailEnd type="none" w="med" len="med"/>
                    </a:lnL>
                    <a:lnR w="9525" cap="flat" cmpd="sng" algn="ctr">
                      <a:solidFill>
                        <a:srgbClr val="999999">
                          <a:alpha val="100000"/>
                        </a:srgbClr>
                      </a:solidFill>
                      <a:prstDash val="solid"/>
                      <a:round/>
                      <a:headEnd type="none" w="med" len="med"/>
                      <a:tailEnd type="none" w="med" len="med"/>
                    </a:lnR>
                    <a:lnT w="9525" cap="flat" cmpd="sng" algn="ctr">
                      <a:solidFill>
                        <a:srgbClr val="999999">
                          <a:alpha val="100000"/>
                        </a:srgbClr>
                      </a:solidFill>
                      <a:prstDash val="solid"/>
                      <a:round/>
                      <a:headEnd type="none" w="med" len="med"/>
                      <a:tailEnd type="none" w="med" len="med"/>
                    </a:lnT>
                    <a:lnB w="9525" cap="flat" cmpd="sng" algn="ctr">
                      <a:solidFill>
                        <a:srgbClr val="999999">
                          <a:alpha val="100000"/>
                        </a:srgbClr>
                      </a:solidFill>
                      <a:prstDash val="solid"/>
                      <a:round/>
                      <a:headEnd type="none" w="med" len="med"/>
                      <a:tailEnd type="none" w="med" len="med"/>
                    </a:lnB>
                    <a:solidFill>
                      <a:srgbClr val="FFFFFF"/>
                    </a:solidFill>
                  </a:tcPr>
                </a:tc>
              </a:tr>
            </a:tbl>
          </a:graphicData>
        </a:graphic>
      </p:graphicFrame>
      <p:sp>
        <p:nvSpPr>
          <p:cNvPr id="7" name="Text 3"/>
          <p:cNvSpPr/>
          <p:nvPr/>
        </p:nvSpPr>
        <p:spPr>
          <a:xfrm>
            <a:off x="3232354" y="916606"/>
            <a:ext cx="8229600" cy="159990"/>
          </a:xfrm>
          <a:prstGeom prst="rect">
            <a:avLst/>
          </a:prstGeom>
          <a:noFill/>
          <a:ln/>
        </p:spPr>
        <p:txBody>
          <a:bodyPr wrap="square" lIns="0" tIns="0" rIns="0" bIns="0" rtlCol="0" anchor="t"/>
          <a:lstStyle/>
          <a:p>
            <a:pPr algn="l">
              <a:lnSpc>
                <a:spcPts val="1260"/>
              </a:lnSpc>
            </a:pPr>
            <a:r>
              <a:rPr lang="en-US" sz="1100" b="1" spc="120" kern="0" dirty="0">
                <a:solidFill>
                  <a:srgbClr val="999999"/>
                </a:solidFill>
                <a:latin typeface="DM Sans" pitchFamily="34" charset="0"/>
                <a:ea typeface="DM Sans" pitchFamily="34" charset="-122"/>
                <a:cs typeface="DM Sans" pitchFamily="34" charset="-120"/>
              </a:rPr>
              <a:t>POTENTIAL IMPACT AREA</a:t>
            </a:r>
            <a:endParaRPr lang="en-US" sz="1050" dirty="0"/>
          </a:p>
        </p:txBody>
      </p:sp>
      <p:sp>
        <p:nvSpPr>
          <p:cNvPr id="8" name="Text 4"/>
          <p:cNvSpPr/>
          <p:nvPr/>
        </p:nvSpPr>
        <p:spPr>
          <a:xfrm>
            <a:off x="4003331" y="2538900"/>
            <a:ext cx="914400" cy="411435"/>
          </a:xfrm>
          <a:prstGeom prst="rect">
            <a:avLst/>
          </a:prstGeom>
          <a:noFill/>
          <a:ln/>
        </p:spPr>
        <p:txBody>
          <a:bodyPr wrap="square" lIns="0" tIns="0" rIns="0" bIns="0" rtlCol="0" anchor="t"/>
          <a:lstStyle/>
          <a:p>
            <a:pPr algn="l">
              <a:lnSpc>
                <a:spcPts val="3240"/>
              </a:lnSpc>
            </a:pPr>
            <a:r>
              <a:rPr lang="en-US" sz="2700" b="1" spc="-12" kern="0" dirty="0">
                <a:solidFill>
                  <a:srgbClr val="CE3838"/>
                </a:solidFill>
                <a:latin typeface="DM Sans" pitchFamily="34" charset="0"/>
                <a:ea typeface="DM Sans" pitchFamily="34" charset="-122"/>
                <a:cs typeface="DM Sans" pitchFamily="34" charset="-120"/>
              </a:rPr>
              <a:t>433</a:t>
            </a:r>
            <a:endParaRPr lang="en-US" sz="2700" dirty="0"/>
          </a:p>
        </p:txBody>
      </p:sp>
      <p:sp>
        <p:nvSpPr>
          <p:cNvPr id="9" name="Text 5"/>
          <p:cNvSpPr/>
          <p:nvPr/>
        </p:nvSpPr>
        <p:spPr>
          <a:xfrm>
            <a:off x="5856459" y="2536959"/>
            <a:ext cx="914400" cy="411435"/>
          </a:xfrm>
          <a:prstGeom prst="rect">
            <a:avLst/>
          </a:prstGeom>
          <a:noFill/>
          <a:ln/>
        </p:spPr>
        <p:txBody>
          <a:bodyPr wrap="square" lIns="0" tIns="0" rIns="0" bIns="0" rtlCol="0" anchor="t"/>
          <a:lstStyle/>
          <a:p>
            <a:pPr algn="l">
              <a:lnSpc>
                <a:spcPts val="3240"/>
              </a:lnSpc>
            </a:pPr>
            <a:r>
              <a:rPr lang="en-US" sz="2700" b="1" spc="-12" kern="0" dirty="0">
                <a:solidFill>
                  <a:srgbClr val="CE3838"/>
                </a:solidFill>
                <a:latin typeface="DM Sans" pitchFamily="34" charset="0"/>
                <a:ea typeface="DM Sans" pitchFamily="34" charset="-122"/>
                <a:cs typeface="DM Sans" pitchFamily="34" charset="-120"/>
              </a:rPr>
              <a:t>418</a:t>
            </a:r>
            <a:endParaRPr lang="en-US" sz="2700" dirty="0"/>
          </a:p>
        </p:txBody>
      </p:sp>
      <p:pic>
        <p:nvPicPr>
          <p:cNvPr id="10" name="Image 0" descr="https://pitch-assets-ccb95893-de3f-4266-973c-20049231b248.s3.eu-west-1.amazonaws.com/535e4b89-7901-487e-8d91-b667b44a5b49?pitch-bytes=13837&amp;pitch-content-type=image%2Fpng">    </p:cNvPr>
          <p:cNvPicPr>
            <a:picLocks noChangeAspect="1"/>
          </p:cNvPicPr>
          <p:nvPr/>
        </p:nvPicPr>
        <p:blipFill>
          <a:blip r:embed="rId1"/>
          <a:srcRect l="0" r="0" t="0" b="0"/>
          <a:stretch/>
        </p:blipFill>
        <p:spPr>
          <a:xfrm>
            <a:off x="7155124" y="256409"/>
            <a:ext cx="911190" cy="203330"/>
          </a:xfrm>
          <a:prstGeom prst="rect">
            <a:avLst/>
          </a:prstGeom>
        </p:spPr>
      </p:pic>
      <p:pic>
        <p:nvPicPr>
          <p:cNvPr id="11" name="Image 1" descr="https://pitch-assets-ccb95893-de3f-4266-973c-20049231b248.s3.eu-west-1.amazonaws.com/3aa0899e-2d5f-48a9-b74a-0cc855bdd6ac?pitch-bytes=6629&amp;pitch-content-type=image%2Fsvg%2Bxml">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8053142" y="154669"/>
            <a:ext cx="839096" cy="414966"/>
          </a:xfrm>
          <a:prstGeom prst="rect">
            <a:avLst/>
          </a:prstGeom>
        </p:spPr>
      </p:pic>
      <p:pic>
        <p:nvPicPr>
          <p:cNvPr id="12" name="Image 2" descr="https://pitch-assets-ccb95893-de3f-4266-973c-20049231b248.s3.eu-west-1.amazonaws.com/try-pitch-pdf-export-logo.svg">
            <a:hlinkClick r:id="rId6" tooltip=""/>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a:off x="136595" y="4803153"/>
            <a:ext cx="515221" cy="2273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4F4F4"/>
        </a:solidFill>
      </p:bgPr>
    </p:bg>
    <p:spTree>
      <p:nvGrpSpPr>
        <p:cNvPr id="1" name=""/>
        <p:cNvGrpSpPr/>
        <p:nvPr/>
      </p:nvGrpSpPr>
      <p:grpSpPr>
        <a:xfrm>
          <a:off x="0" y="0"/>
          <a:ext cx="0" cy="0"/>
          <a:chOff x="0" y="0"/>
          <a:chExt cx="0" cy="0"/>
        </a:xfrm>
      </p:grpSpPr>
      <p:pic>
        <p:nvPicPr>
          <p:cNvPr id="3" name="Image 0" descr="https://pitch-assets-ccb95893-de3f-4266-973c-20049231b248.s3.eu-west-1.amazonaws.com/5f78f5e9-2e33-46a7-809a-a1c6ef42f80c?pitch-bytes=839812&amp;pitch-content-type=image%2Fpng">    </p:cNvPr>
          <p:cNvPicPr>
            <a:picLocks noChangeAspect="1"/>
          </p:cNvPicPr>
          <p:nvPr/>
        </p:nvPicPr>
        <p:blipFill>
          <a:blip r:embed="rId1"/>
          <a:srcRect l="0" r="0" t="2480" b="0"/>
          <a:stretch/>
        </p:blipFill>
        <p:spPr>
          <a:xfrm>
            <a:off x="-26252" y="854676"/>
            <a:ext cx="9196504" cy="4088553"/>
          </a:xfrm>
          <a:prstGeom prst="rect">
            <a:avLst/>
          </a:prstGeom>
        </p:spPr>
      </p:pic>
      <p:sp>
        <p:nvSpPr>
          <p:cNvPr id="4" name="Text 0"/>
          <p:cNvSpPr/>
          <p:nvPr/>
        </p:nvSpPr>
        <p:spPr>
          <a:xfrm>
            <a:off x="102627" y="606836"/>
            <a:ext cx="5486400" cy="159990"/>
          </a:xfrm>
          <a:prstGeom prst="rect">
            <a:avLst/>
          </a:prstGeom>
          <a:noFill/>
          <a:ln/>
        </p:spPr>
        <p:txBody>
          <a:bodyPr wrap="square" lIns="0" tIns="0" rIns="0" bIns="0" rtlCol="0" anchor="b"/>
          <a:lstStyle/>
          <a:p>
            <a:pPr algn="l">
              <a:lnSpc>
                <a:spcPts val="1260"/>
              </a:lnSpc>
            </a:pPr>
            <a:r>
              <a:rPr lang="en-US" sz="1100" b="1" spc="120" kern="0" dirty="0">
                <a:solidFill>
                  <a:srgbClr val="005ABE"/>
                </a:solidFill>
                <a:latin typeface="DM Sans" pitchFamily="34" charset="0"/>
                <a:ea typeface="DM Sans" pitchFamily="34" charset="-122"/>
                <a:cs typeface="DM Sans" pitchFamily="34" charset="-120"/>
              </a:rPr>
              <a:t>USER FLOW/INFORMATION ARCHITECTURE</a:t>
            </a:r>
            <a:endParaRPr lang="en-US" sz="1050" dirty="0"/>
          </a:p>
        </p:txBody>
      </p:sp>
      <p:pic>
        <p:nvPicPr>
          <p:cNvPr id="5" name="Image 1" descr="https://pitch-assets-ccb95893-de3f-4266-973c-20049231b248.s3.eu-west-1.amazonaws.com/535e4b89-7901-487e-8d91-b667b44a5b49?pitch-bytes=13837&amp;pitch-content-type=image%2Fpng">    </p:cNvPr>
          <p:cNvPicPr>
            <a:picLocks noChangeAspect="1"/>
          </p:cNvPicPr>
          <p:nvPr/>
        </p:nvPicPr>
        <p:blipFill>
          <a:blip r:embed="rId2"/>
          <a:srcRect l="0" r="0" t="0" b="0"/>
          <a:stretch/>
        </p:blipFill>
        <p:spPr>
          <a:xfrm>
            <a:off x="7155124" y="256409"/>
            <a:ext cx="911190" cy="203330"/>
          </a:xfrm>
          <a:prstGeom prst="rect">
            <a:avLst/>
          </a:prstGeom>
        </p:spPr>
      </p:pic>
      <p:pic>
        <p:nvPicPr>
          <p:cNvPr id="6" name="Image 2" descr="https://pitch-assets-ccb95893-de3f-4266-973c-20049231b248.s3.eu-west-1.amazonaws.com/3aa0899e-2d5f-48a9-b74a-0cc855bdd6ac?pitch-bytes=6629&amp;pitch-content-type=image%2Fsvg%2Bxml">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8053142" y="154669"/>
            <a:ext cx="839096" cy="414966"/>
          </a:xfrm>
          <a:prstGeom prst="rect">
            <a:avLst/>
          </a:prstGeom>
        </p:spPr>
      </p:pic>
      <p:pic>
        <p:nvPicPr>
          <p:cNvPr id="7" name="Image 3" descr="https://pitch-assets-ccb95893-de3f-4266-973c-20049231b248.s3.eu-west-1.amazonaws.com/try-pitch-pdf-export-logo.svg">
            <a:hlinkClick r:id="rId7" tooltip=""/>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136595" y="4803153"/>
            <a:ext cx="515221" cy="2273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05ABE"/>
        </a:solidFill>
      </p:bgPr>
    </p:bg>
    <p:spTree>
      <p:nvGrpSpPr>
        <p:cNvPr id="1" name=""/>
        <p:cNvGrpSpPr/>
        <p:nvPr/>
      </p:nvGrpSpPr>
      <p:grpSpPr>
        <a:xfrm>
          <a:off x="0" y="0"/>
          <a:ext cx="0" cy="0"/>
          <a:chOff x="0" y="0"/>
          <a:chExt cx="0" cy="0"/>
        </a:xfrm>
      </p:grpSpPr>
      <p:sp>
        <p:nvSpPr>
          <p:cNvPr id="3" name="Text 0"/>
          <p:cNvSpPr/>
          <p:nvPr/>
        </p:nvSpPr>
        <p:spPr>
          <a:xfrm rot="10800000">
            <a:off x="-84515" y="2046863"/>
            <a:ext cx="9228515" cy="3095625"/>
          </a:xfrm>
          <a:prstGeom prst="roundRect">
            <a:avLst>
              <a:gd name="adj" fmla="val -29538"/>
            </a:avLst>
          </a:prstGeom>
          <a:gradFill>
            <a:gsLst>
              <a:gs pos="0">
                <a:srgbClr val="005ABE"/>
              </a:gs>
              <a:gs pos="100000">
                <a:srgbClr val="000000"/>
              </a:gs>
            </a:gsLst>
            <a:lin ang="16200000"/>
          </a:gradFill>
          <a:ln/>
        </p:spPr>
        <p:txBody>
          <a:bodyPr wrap="square" lIns="512695" tIns="365456" rIns="512695" bIns="365456" rtlCol="0" anchor="ctr"/>
          <a:lstStyle/>
          <a:p>
            <a:pPr algn="ctr">
              <a:lnSpc>
                <a:spcPts val="1680"/>
              </a:lnSpc>
            </a:pPr>
            <a:endParaRPr lang="en-US" sz="1200" dirty="0"/>
          </a:p>
        </p:txBody>
      </p:sp>
      <p:sp>
        <p:nvSpPr>
          <p:cNvPr id="4" name="Shape 1"/>
          <p:cNvSpPr/>
          <p:nvPr/>
        </p:nvSpPr>
        <p:spPr>
          <a:xfrm>
            <a:off x="6029124" y="1379185"/>
            <a:ext cx="2638425" cy="4938713"/>
          </a:xfrm>
          <a:prstGeom prst="roundRect">
            <a:avLst>
              <a:gd name="adj" fmla="val 9450"/>
            </a:avLst>
          </a:prstGeom>
          <a:solidFill>
            <a:srgbClr val="FFFFFF"/>
          </a:solidFill>
          <a:ln/>
        </p:spPr>
      </p:sp>
      <p:sp>
        <p:nvSpPr>
          <p:cNvPr id="5" name="Text 2"/>
          <p:cNvSpPr/>
          <p:nvPr/>
        </p:nvSpPr>
        <p:spPr>
          <a:xfrm>
            <a:off x="636385" y="2558900"/>
            <a:ext cx="5486400" cy="2190750"/>
          </a:xfrm>
          <a:prstGeom prst="rect">
            <a:avLst/>
          </a:prstGeom>
          <a:noFill/>
          <a:ln/>
        </p:spPr>
        <p:txBody>
          <a:bodyPr wrap="square" lIns="0" tIns="0" rIns="0" bIns="0" rtlCol="0" anchor="b"/>
          <a:lstStyle/>
          <a:p>
            <a:pPr algn="r">
              <a:lnSpc>
                <a:spcPts val="8625"/>
              </a:lnSpc>
            </a:pPr>
            <a:r>
              <a:rPr lang="en-US" sz="6000" b="1" spc="-12" kern="0" dirty="0">
                <a:solidFill>
                  <a:srgbClr val="FFFFFF"/>
                </a:solidFill>
                <a:latin typeface="DM Sans" pitchFamily="34" charset="0"/>
                <a:ea typeface="DM Sans" pitchFamily="34" charset="-122"/>
                <a:cs typeface="DM Sans" pitchFamily="34" charset="-120"/>
              </a:rPr>
              <a:t>ONBOARDING DEMO</a:t>
            </a:r>
            <a:endParaRPr lang="en-US" sz="8625" dirty="0"/>
          </a:p>
        </p:txBody>
      </p:sp>
      <p:pic>
        <p:nvPicPr>
          <p:cNvPr id="6" name="Image 0" descr="https://pitch-assets-ccb95893-de3f-4266-973c-20049231b248.s3.eu-west-1.amazonaws.com/11d85d52-449a-4a69-9008-3d35c5af486a?pitch-bytes=95617&amp;pitch-content-type=image%2Fpng">    </p:cNvPr>
          <p:cNvPicPr>
            <a:picLocks noChangeAspect="1"/>
          </p:cNvPicPr>
          <p:nvPr/>
        </p:nvPicPr>
        <p:blipFill>
          <a:blip r:embed="rId1"/>
          <a:srcRect l="0" r="0" t="0" b="27822"/>
          <a:stretch/>
        </p:blipFill>
        <p:spPr>
          <a:xfrm>
            <a:off x="6060190" y="1404938"/>
            <a:ext cx="2577907" cy="4028996"/>
          </a:xfrm>
          <a:prstGeom prst="rect">
            <a:avLst/>
          </a:prstGeom>
        </p:spPr>
      </p:pic>
      <p:pic>
        <p:nvPicPr>
          <p:cNvPr id="7" name="Image 1" descr="https://pitch-assets-ccb95893-de3f-4266-973c-20049231b248.s3.eu-west-1.amazonaws.com/e6ab60c3-c4df-4470-a3b8-28890e8332d1?pitch-bytes=6629&amp;pitch-content-type=image%2Fsvg%2Bxml">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8066029" y="151995"/>
            <a:ext cx="835517" cy="413196"/>
          </a:xfrm>
          <a:prstGeom prst="rect">
            <a:avLst/>
          </a:prstGeom>
        </p:spPr>
      </p:pic>
      <p:pic>
        <p:nvPicPr>
          <p:cNvPr id="8" name="Image 2" descr="https://pitch-assets-ccb95893-de3f-4266-973c-20049231b248.s3.eu-west-1.amazonaws.com/8e56b762-61af-4beb-9e61-8530f2e5fa4f?pitch-bytes=4752&amp;pitch-content-type=image%2Fsvg%2Bxml">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a:off x="7174292" y="277241"/>
            <a:ext cx="855852" cy="163887"/>
          </a:xfrm>
          <a:prstGeom prst="rect">
            <a:avLst/>
          </a:prstGeom>
        </p:spPr>
      </p:pic>
      <p:sp>
        <p:nvSpPr>
          <p:cNvPr id="9" name="Text 3"/>
          <p:cNvSpPr/>
          <p:nvPr/>
        </p:nvSpPr>
        <p:spPr>
          <a:xfrm>
            <a:off x="476250" y="313695"/>
            <a:ext cx="1828800" cy="91418"/>
          </a:xfrm>
          <a:prstGeom prst="rect">
            <a:avLst/>
          </a:prstGeom>
          <a:noFill/>
          <a:ln/>
        </p:spPr>
        <p:txBody>
          <a:bodyPr wrap="square" lIns="0" tIns="0" rIns="0" bIns="0" rtlCol="0" anchor="t"/>
          <a:lstStyle/>
          <a:p>
            <a:pPr algn="l">
              <a:lnSpc>
                <a:spcPts val="720"/>
              </a:lnSpc>
            </a:pPr>
            <a:r>
              <a:rPr lang="en-US" sz="600" b="1" spc="240" kern="0" dirty="0">
                <a:solidFill>
                  <a:srgbClr val="FFFFFF"/>
                </a:solidFill>
                <a:latin typeface="DM Mono" pitchFamily="34" charset="0"/>
                <a:ea typeface="DM Mono" pitchFamily="34" charset="-122"/>
                <a:cs typeface="DM Mono" pitchFamily="34" charset="-120"/>
              </a:rPr>
              <a:t>SUMMER 2023 CO-OP HACKATHON</a:t>
            </a:r>
            <a:endParaRPr lang="en-US" sz="600" dirty="0"/>
          </a:p>
        </p:txBody>
      </p:sp>
      <p:sp>
        <p:nvSpPr>
          <p:cNvPr id="10" name="Text 4"/>
          <p:cNvSpPr/>
          <p:nvPr/>
        </p:nvSpPr>
        <p:spPr>
          <a:xfrm>
            <a:off x="2464747" y="313695"/>
            <a:ext cx="2743200" cy="91418"/>
          </a:xfrm>
          <a:prstGeom prst="rect">
            <a:avLst/>
          </a:prstGeom>
          <a:noFill/>
          <a:ln/>
        </p:spPr>
        <p:txBody>
          <a:bodyPr wrap="square" lIns="0" tIns="0" rIns="0" bIns="0" rtlCol="0" anchor="t"/>
          <a:lstStyle/>
          <a:p>
            <a:pPr algn="l">
              <a:lnSpc>
                <a:spcPts val="720"/>
              </a:lnSpc>
            </a:pPr>
            <a:r>
              <a:rPr lang="en-US" sz="600" b="1" spc="240" kern="0" dirty="0">
                <a:solidFill>
                  <a:srgbClr val="FFFFFF"/>
                </a:solidFill>
                <a:latin typeface="DM Mono" pitchFamily="34" charset="0"/>
                <a:ea typeface="DM Mono" pitchFamily="34" charset="-122"/>
                <a:cs typeface="DM Mono" pitchFamily="34" charset="-120"/>
              </a:rPr>
              <a:t>TEAM CO-OPPENHEIMER</a:t>
            </a:r>
            <a:endParaRPr lang="en-US" sz="600" dirty="0"/>
          </a:p>
        </p:txBody>
      </p:sp>
      <p:pic>
        <p:nvPicPr>
          <p:cNvPr id="11" name="Image 3" descr="https://pitch-assets-ccb95893-de3f-4266-973c-20049231b248.s3.eu-west-1.amazonaws.com/try-pitch-pdf-export-logo.svg">
            <a:hlinkClick r:id="rId8" tooltip=""/>
          </p:cNvPr>
          <p:cNvPicPr>
            <a:picLocks noChangeAspect="1"/>
          </p:cNvPicPr>
          <p:nvPr/>
        </p:nvPicPr>
        <p:blipFill>
          <a:blip r:embed="rId6">
            <a:extLst>
              <a:ext uri="{96DAC541-7B7A-43D3-8B79-37D633B846F1}">
                <asvg:svgBlip xmlns:asvg="http://schemas.microsoft.com/office/drawing/2016/SVG/main" r:embed="rId7"/>
              </a:ext>
            </a:extLst>
          </a:blip>
          <a:srcRect l="0" r="0" t="0" b="0"/>
          <a:stretch/>
        </p:blipFill>
        <p:spPr>
          <a:xfrm>
            <a:off x="136595" y="4803153"/>
            <a:ext cx="515221" cy="2273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05ABE"/>
        </a:solidFill>
      </p:bgPr>
    </p:bg>
    <p:spTree>
      <p:nvGrpSpPr>
        <p:cNvPr id="1" name=""/>
        <p:cNvGrpSpPr/>
        <p:nvPr/>
      </p:nvGrpSpPr>
      <p:grpSpPr>
        <a:xfrm>
          <a:off x="0" y="0"/>
          <a:ext cx="0" cy="0"/>
          <a:chOff x="0" y="0"/>
          <a:chExt cx="0" cy="0"/>
        </a:xfrm>
      </p:grpSpPr>
      <p:sp>
        <p:nvSpPr>
          <p:cNvPr id="3" name="Text 0"/>
          <p:cNvSpPr/>
          <p:nvPr/>
        </p:nvSpPr>
        <p:spPr>
          <a:xfrm rot="10800000">
            <a:off x="-84515" y="2046863"/>
            <a:ext cx="9228515" cy="3095625"/>
          </a:xfrm>
          <a:prstGeom prst="roundRect">
            <a:avLst>
              <a:gd name="adj" fmla="val -29538"/>
            </a:avLst>
          </a:prstGeom>
          <a:gradFill>
            <a:gsLst>
              <a:gs pos="0">
                <a:srgbClr val="005ABE"/>
              </a:gs>
              <a:gs pos="100000">
                <a:srgbClr val="000000"/>
              </a:gs>
            </a:gsLst>
            <a:lin ang="16200000"/>
          </a:gradFill>
          <a:ln/>
        </p:spPr>
        <p:txBody>
          <a:bodyPr wrap="square" lIns="512695" tIns="365456" rIns="512695" bIns="365456" rtlCol="0" anchor="ctr"/>
          <a:lstStyle/>
          <a:p>
            <a:pPr algn="ctr">
              <a:lnSpc>
                <a:spcPts val="1680"/>
              </a:lnSpc>
            </a:pPr>
            <a:endParaRPr lang="en-US" sz="1200" dirty="0"/>
          </a:p>
        </p:txBody>
      </p:sp>
      <p:sp>
        <p:nvSpPr>
          <p:cNvPr id="4" name="Shape 1"/>
          <p:cNvSpPr/>
          <p:nvPr/>
        </p:nvSpPr>
        <p:spPr>
          <a:xfrm>
            <a:off x="6029124" y="1379185"/>
            <a:ext cx="2638425" cy="4938713"/>
          </a:xfrm>
          <a:prstGeom prst="roundRect">
            <a:avLst>
              <a:gd name="adj" fmla="val 9450"/>
            </a:avLst>
          </a:prstGeom>
          <a:solidFill>
            <a:srgbClr val="FFFFFF"/>
          </a:solidFill>
          <a:ln/>
        </p:spPr>
      </p:sp>
      <p:sp>
        <p:nvSpPr>
          <p:cNvPr id="5" name="Text 2"/>
          <p:cNvSpPr/>
          <p:nvPr/>
        </p:nvSpPr>
        <p:spPr>
          <a:xfrm>
            <a:off x="1470404" y="2747692"/>
            <a:ext cx="4572000" cy="762000"/>
          </a:xfrm>
          <a:prstGeom prst="rect">
            <a:avLst/>
          </a:prstGeom>
          <a:noFill/>
          <a:ln/>
        </p:spPr>
        <p:txBody>
          <a:bodyPr wrap="square" lIns="0" tIns="0" rIns="0" bIns="0" rtlCol="0" anchor="b"/>
          <a:lstStyle/>
          <a:p>
            <a:pPr algn="l">
              <a:lnSpc>
                <a:spcPts val="6000"/>
              </a:lnSpc>
            </a:pPr>
            <a:r>
              <a:rPr lang="en-US" sz="6000" b="1" spc="-12" kern="0" dirty="0">
                <a:solidFill>
                  <a:srgbClr val="FFFFFF"/>
                </a:solidFill>
                <a:latin typeface="DM Sans" pitchFamily="34" charset="0"/>
                <a:ea typeface="DM Sans" pitchFamily="34" charset="-122"/>
                <a:cs typeface="DM Sans" pitchFamily="34" charset="-120"/>
              </a:rPr>
              <a:t>OUR STACK</a:t>
            </a:r>
            <a:endParaRPr lang="en-US" sz="6000" dirty="0"/>
          </a:p>
        </p:txBody>
      </p:sp>
      <p:pic>
        <p:nvPicPr>
          <p:cNvPr id="6" name="Image 0" descr="https://pitch-assets-ccb95893-de3f-4266-973c-20049231b248.s3.eu-west-1.amazonaws.com/e6ab60c3-c4df-4470-a3b8-28890e8332d1?pitch-bytes=6629&amp;pitch-content-type=image%2Fsvg%2Bxml">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8066029" y="151995"/>
            <a:ext cx="835517" cy="413196"/>
          </a:xfrm>
          <a:prstGeom prst="rect">
            <a:avLst/>
          </a:prstGeom>
        </p:spPr>
      </p:pic>
      <p:pic>
        <p:nvPicPr>
          <p:cNvPr id="7" name="Image 1" descr="https://pitch-assets-ccb95893-de3f-4266-973c-20049231b248.s3.eu-west-1.amazonaws.com/8e56b762-61af-4beb-9e61-8530f2e5fa4f?pitch-bytes=4752&amp;pitch-content-type=image%2Fsvg%2Bxml">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7174292" y="277241"/>
            <a:ext cx="855852" cy="163887"/>
          </a:xfrm>
          <a:prstGeom prst="rect">
            <a:avLst/>
          </a:prstGeom>
        </p:spPr>
      </p:pic>
      <p:sp>
        <p:nvSpPr>
          <p:cNvPr id="8" name="Text 3"/>
          <p:cNvSpPr/>
          <p:nvPr/>
        </p:nvSpPr>
        <p:spPr>
          <a:xfrm>
            <a:off x="476250" y="313695"/>
            <a:ext cx="1828800" cy="91418"/>
          </a:xfrm>
          <a:prstGeom prst="rect">
            <a:avLst/>
          </a:prstGeom>
          <a:noFill/>
          <a:ln/>
        </p:spPr>
        <p:txBody>
          <a:bodyPr wrap="square" lIns="0" tIns="0" rIns="0" bIns="0" rtlCol="0" anchor="t"/>
          <a:lstStyle/>
          <a:p>
            <a:pPr algn="l">
              <a:lnSpc>
                <a:spcPts val="720"/>
              </a:lnSpc>
            </a:pPr>
            <a:r>
              <a:rPr lang="en-US" sz="600" b="1" spc="240" kern="0" dirty="0">
                <a:solidFill>
                  <a:srgbClr val="FFFFFF"/>
                </a:solidFill>
                <a:latin typeface="DM Mono" pitchFamily="34" charset="0"/>
                <a:ea typeface="DM Mono" pitchFamily="34" charset="-122"/>
                <a:cs typeface="DM Mono" pitchFamily="34" charset="-120"/>
              </a:rPr>
              <a:t>SUMMER 2023 CO-OP HACKATHON</a:t>
            </a:r>
            <a:endParaRPr lang="en-US" sz="600" dirty="0"/>
          </a:p>
        </p:txBody>
      </p:sp>
      <p:sp>
        <p:nvSpPr>
          <p:cNvPr id="9" name="Text 4"/>
          <p:cNvSpPr/>
          <p:nvPr/>
        </p:nvSpPr>
        <p:spPr>
          <a:xfrm>
            <a:off x="2464747" y="313695"/>
            <a:ext cx="2743200" cy="91418"/>
          </a:xfrm>
          <a:prstGeom prst="rect">
            <a:avLst/>
          </a:prstGeom>
          <a:noFill/>
          <a:ln/>
        </p:spPr>
        <p:txBody>
          <a:bodyPr wrap="square" lIns="0" tIns="0" rIns="0" bIns="0" rtlCol="0" anchor="t"/>
          <a:lstStyle/>
          <a:p>
            <a:pPr algn="l">
              <a:lnSpc>
                <a:spcPts val="720"/>
              </a:lnSpc>
            </a:pPr>
            <a:r>
              <a:rPr lang="en-US" sz="600" b="1" spc="240" kern="0" dirty="0">
                <a:solidFill>
                  <a:srgbClr val="FFFFFF"/>
                </a:solidFill>
                <a:latin typeface="DM Mono" pitchFamily="34" charset="0"/>
                <a:ea typeface="DM Mono" pitchFamily="34" charset="-122"/>
                <a:cs typeface="DM Mono" pitchFamily="34" charset="-120"/>
              </a:rPr>
              <a:t>TEAM CO-OPPENHEIMER</a:t>
            </a:r>
            <a:endParaRPr lang="en-US" sz="600" dirty="0"/>
          </a:p>
        </p:txBody>
      </p:sp>
      <p:pic>
        <p:nvPicPr>
          <p:cNvPr id="10" name="Image 2" descr="https://pitch-assets-ccb95893-de3f-4266-973c-20049231b248.s3.eu-west-1.amazonaws.com/1f286d7b-cc42-4028-9f5e-beb4c882b004?pitch-bytes=310095&amp;pitch-content-type=image%2Fpng">    </p:cNvPr>
          <p:cNvPicPr>
            <a:picLocks noChangeAspect="1"/>
          </p:cNvPicPr>
          <p:nvPr/>
        </p:nvPicPr>
        <p:blipFill>
          <a:blip r:embed="rId5"/>
          <a:srcRect l="0" r="0" t="0" b="0"/>
          <a:stretch/>
        </p:blipFill>
        <p:spPr>
          <a:xfrm>
            <a:off x="6054449" y="1397663"/>
            <a:ext cx="2591433" cy="5618069"/>
          </a:xfrm>
          <a:prstGeom prst="rect">
            <a:avLst/>
          </a:prstGeom>
        </p:spPr>
      </p:pic>
      <p:pic>
        <p:nvPicPr>
          <p:cNvPr id="11" name="Image 3" descr="https://pitch-assets-ccb95893-de3f-4266-973c-20049231b248.s3.eu-west-1.amazonaws.com/1b03dab4-df6e-4c39-a57d-c9042c4c6e56?pitch-bytes=39977&amp;pitch-content-type=image%2Fpng">    </p:cNvPr>
          <p:cNvPicPr>
            <a:picLocks noChangeAspect="1"/>
          </p:cNvPicPr>
          <p:nvPr/>
        </p:nvPicPr>
        <p:blipFill>
          <a:blip r:embed="rId6"/>
          <a:srcRect l="0" r="0" t="0" b="0"/>
          <a:stretch/>
        </p:blipFill>
        <p:spPr>
          <a:xfrm>
            <a:off x="2539524" y="3642517"/>
            <a:ext cx="657912" cy="657912"/>
          </a:xfrm>
          <a:prstGeom prst="rect">
            <a:avLst/>
          </a:prstGeom>
        </p:spPr>
      </p:pic>
      <p:pic>
        <p:nvPicPr>
          <p:cNvPr id="12" name="Image 4" descr="https://pitch-assets-ccb95893-de3f-4266-973c-20049231b248.s3.eu-west-1.amazonaws.com/0a865bef-2e1f-42d8-9ec1-090388ca23f9?pitch-bytes=8377&amp;pitch-content-type=image%2Fpng">    </p:cNvPr>
          <p:cNvPicPr>
            <a:picLocks noChangeAspect="1"/>
          </p:cNvPicPr>
          <p:nvPr/>
        </p:nvPicPr>
        <p:blipFill>
          <a:blip r:embed="rId7"/>
          <a:srcRect l="0" r="0" t="0" b="0"/>
          <a:stretch/>
        </p:blipFill>
        <p:spPr>
          <a:xfrm>
            <a:off x="4106869" y="3613331"/>
            <a:ext cx="716284" cy="716284"/>
          </a:xfrm>
          <a:prstGeom prst="rect">
            <a:avLst/>
          </a:prstGeom>
        </p:spPr>
      </p:pic>
      <p:pic>
        <p:nvPicPr>
          <p:cNvPr id="13" name="Image 5" descr="https://pitch-assets-ccb95893-de3f-4266-973c-20049231b248.s3.eu-west-1.amazonaws.com/b6d1d1a6-1871-4775-b5c1-c718f7e3febd?pitch-bytes=11137&amp;pitch-content-type=image%2Fpng">    </p:cNvPr>
          <p:cNvPicPr>
            <a:picLocks noChangeAspect="1"/>
          </p:cNvPicPr>
          <p:nvPr/>
        </p:nvPicPr>
        <p:blipFill>
          <a:blip r:embed="rId8"/>
          <a:srcRect l="0" r="0" t="0" b="0"/>
          <a:stretch/>
        </p:blipFill>
        <p:spPr>
          <a:xfrm>
            <a:off x="4818896" y="3506317"/>
            <a:ext cx="930312" cy="930312"/>
          </a:xfrm>
          <a:prstGeom prst="rect">
            <a:avLst/>
          </a:prstGeom>
        </p:spPr>
      </p:pic>
      <p:pic>
        <p:nvPicPr>
          <p:cNvPr id="14" name="Image 6" descr="https://external-media.api.pitch.com/provider/icons8/fluent/python.svg">    </p:cNvPr>
          <p:cNvPicPr>
            <a:picLocks noChangeAspect="1"/>
          </p:cNvPicPr>
          <p:nvPr/>
        </p:nvPicPr>
        <p:blipFill>
          <a:blip r:embed="rId9">
            <a:extLst>
              <a:ext uri="{96DAC541-7B7A-43D3-8B79-37D633B846F1}">
                <asvg:svgBlip xmlns:asvg="http://schemas.microsoft.com/office/drawing/2016/SVG/main" r:embed="rId10"/>
              </a:ext>
            </a:extLst>
          </a:blip>
          <a:srcRect l="0" r="0" t="0" b="0"/>
          <a:stretch/>
        </p:blipFill>
        <p:spPr>
          <a:xfrm>
            <a:off x="3318430" y="3643102"/>
            <a:ext cx="686513" cy="686513"/>
          </a:xfrm>
          <a:prstGeom prst="rect">
            <a:avLst/>
          </a:prstGeom>
        </p:spPr>
      </p:pic>
      <p:pic>
        <p:nvPicPr>
          <p:cNvPr id="15" name="Image 7" descr="https://pitch-assets-ccb95893-de3f-4266-973c-20049231b248.s3.eu-west-1.amazonaws.com/try-pitch-pdf-export-logo.svg">
            <a:hlinkClick r:id="rId13" tooltip=""/>
          </p:cNvPr>
          <p:cNvPicPr>
            <a:picLocks noChangeAspect="1"/>
          </p:cNvPicPr>
          <p:nvPr/>
        </p:nvPicPr>
        <p:blipFill>
          <a:blip r:embed="rId11">
            <a:extLst>
              <a:ext uri="{96DAC541-7B7A-43D3-8B79-37D633B846F1}">
                <asvg:svgBlip xmlns:asvg="http://schemas.microsoft.com/office/drawing/2016/SVG/main" r:embed="rId12"/>
              </a:ext>
            </a:extLst>
          </a:blip>
          <a:srcRect l="0" r="0" t="0" b="0"/>
          <a:stretch/>
        </p:blipFill>
        <p:spPr>
          <a:xfrm>
            <a:off x="136595" y="4803153"/>
            <a:ext cx="515221" cy="2273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05ABE"/>
        </a:solidFill>
      </p:bgPr>
    </p:bg>
    <p:spTree>
      <p:nvGrpSpPr>
        <p:cNvPr id="1" name=""/>
        <p:cNvGrpSpPr/>
        <p:nvPr/>
      </p:nvGrpSpPr>
      <p:grpSpPr>
        <a:xfrm>
          <a:off x="0" y="0"/>
          <a:ext cx="0" cy="0"/>
          <a:chOff x="0" y="0"/>
          <a:chExt cx="0" cy="0"/>
        </a:xfrm>
      </p:grpSpPr>
      <p:sp>
        <p:nvSpPr>
          <p:cNvPr id="3" name="Text 0"/>
          <p:cNvSpPr/>
          <p:nvPr/>
        </p:nvSpPr>
        <p:spPr>
          <a:xfrm rot="10800000">
            <a:off x="-84515" y="2046863"/>
            <a:ext cx="9228515" cy="3095625"/>
          </a:xfrm>
          <a:prstGeom prst="roundRect">
            <a:avLst>
              <a:gd name="adj" fmla="val -29538"/>
            </a:avLst>
          </a:prstGeom>
          <a:gradFill>
            <a:gsLst>
              <a:gs pos="0">
                <a:srgbClr val="005ABE"/>
              </a:gs>
              <a:gs pos="100000">
                <a:srgbClr val="000000"/>
              </a:gs>
            </a:gsLst>
            <a:lin ang="16200000"/>
          </a:gradFill>
          <a:ln/>
        </p:spPr>
        <p:txBody>
          <a:bodyPr wrap="square" lIns="512695" tIns="365456" rIns="512695" bIns="365456" rtlCol="0" anchor="ctr"/>
          <a:lstStyle/>
          <a:p>
            <a:pPr algn="ctr">
              <a:lnSpc>
                <a:spcPts val="1680"/>
              </a:lnSpc>
            </a:pPr>
            <a:endParaRPr lang="en-US" sz="1200" dirty="0"/>
          </a:p>
        </p:txBody>
      </p:sp>
      <p:sp>
        <p:nvSpPr>
          <p:cNvPr id="4" name="Shape 1"/>
          <p:cNvSpPr/>
          <p:nvPr/>
        </p:nvSpPr>
        <p:spPr>
          <a:xfrm>
            <a:off x="6029124" y="1379185"/>
            <a:ext cx="2638425" cy="4938713"/>
          </a:xfrm>
          <a:prstGeom prst="roundRect">
            <a:avLst>
              <a:gd name="adj" fmla="val 9450"/>
            </a:avLst>
          </a:prstGeom>
          <a:solidFill>
            <a:srgbClr val="FFFFFF"/>
          </a:solidFill>
          <a:ln/>
        </p:spPr>
      </p:sp>
      <p:sp>
        <p:nvSpPr>
          <p:cNvPr id="5" name="Text 2"/>
          <p:cNvSpPr/>
          <p:nvPr/>
        </p:nvSpPr>
        <p:spPr>
          <a:xfrm>
            <a:off x="1743480" y="2558900"/>
            <a:ext cx="4572000" cy="2190750"/>
          </a:xfrm>
          <a:prstGeom prst="rect">
            <a:avLst/>
          </a:prstGeom>
          <a:noFill/>
          <a:ln/>
        </p:spPr>
        <p:txBody>
          <a:bodyPr wrap="square" lIns="0" tIns="0" rIns="0" bIns="0" rtlCol="0" anchor="b"/>
          <a:lstStyle/>
          <a:p>
            <a:pPr algn="r">
              <a:lnSpc>
                <a:spcPts val="8625"/>
              </a:lnSpc>
            </a:pPr>
            <a:r>
              <a:rPr lang="en-US" sz="6800" b="1" spc="-12" kern="0" dirty="0">
                <a:solidFill>
                  <a:srgbClr val="FFFFFF"/>
                </a:solidFill>
                <a:latin typeface="DM Sans" pitchFamily="34" charset="0"/>
                <a:ea typeface="DM Sans" pitchFamily="34" charset="-122"/>
                <a:cs typeface="DM Sans" pitchFamily="34" charset="-120"/>
              </a:rPr>
              <a:t>CHATBOT</a:t>
            </a:r>
            <a:endParaRPr lang="en-US" sz="8625" dirty="0"/>
          </a:p>
          <a:p>
            <a:pPr algn="r">
              <a:lnSpc>
                <a:spcPts val="8625"/>
              </a:lnSpc>
            </a:pPr>
            <a:r>
              <a:rPr lang="en-US" sz="6800" b="1" spc="-12" kern="0" dirty="0">
                <a:solidFill>
                  <a:srgbClr val="FFFFFF"/>
                </a:solidFill>
                <a:latin typeface="DM Sans" pitchFamily="34" charset="0"/>
                <a:ea typeface="DM Sans" pitchFamily="34" charset="-122"/>
                <a:cs typeface="DM Sans" pitchFamily="34" charset="-120"/>
              </a:rPr>
              <a:t>DEMO</a:t>
            </a:r>
            <a:endParaRPr lang="en-US" sz="8625" dirty="0"/>
          </a:p>
        </p:txBody>
      </p:sp>
      <p:pic>
        <p:nvPicPr>
          <p:cNvPr id="6" name="Image 0" descr="https://pitch-assets-ccb95893-de3f-4266-973c-20049231b248.s3.eu-west-1.amazonaws.com/1f286d7b-cc42-4028-9f5e-beb4c882b004?pitch-bytes=310095&amp;pitch-content-type=image%2Fpng">    </p:cNvPr>
          <p:cNvPicPr>
            <a:picLocks noChangeAspect="1"/>
          </p:cNvPicPr>
          <p:nvPr/>
        </p:nvPicPr>
        <p:blipFill>
          <a:blip r:embed="rId1"/>
          <a:srcRect l="0" r="0" t="0" b="0"/>
          <a:stretch/>
        </p:blipFill>
        <p:spPr>
          <a:xfrm>
            <a:off x="6054449" y="1397663"/>
            <a:ext cx="2591433" cy="5618069"/>
          </a:xfrm>
          <a:prstGeom prst="rect">
            <a:avLst/>
          </a:prstGeom>
        </p:spPr>
      </p:pic>
      <p:pic>
        <p:nvPicPr>
          <p:cNvPr id="7" name="Image 1" descr="https://pitch-assets-ccb95893-de3f-4266-973c-20049231b248.s3.eu-west-1.amazonaws.com/e6ab60c3-c4df-4470-a3b8-28890e8332d1?pitch-bytes=6629&amp;pitch-content-type=image%2Fsvg%2Bxml">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8066029" y="151995"/>
            <a:ext cx="835517" cy="413196"/>
          </a:xfrm>
          <a:prstGeom prst="rect">
            <a:avLst/>
          </a:prstGeom>
        </p:spPr>
      </p:pic>
      <p:pic>
        <p:nvPicPr>
          <p:cNvPr id="8" name="Image 2" descr="https://pitch-assets-ccb95893-de3f-4266-973c-20049231b248.s3.eu-west-1.amazonaws.com/8e56b762-61af-4beb-9e61-8530f2e5fa4f?pitch-bytes=4752&amp;pitch-content-type=image%2Fsvg%2Bxml">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a:off x="7174292" y="277241"/>
            <a:ext cx="855852" cy="163887"/>
          </a:xfrm>
          <a:prstGeom prst="rect">
            <a:avLst/>
          </a:prstGeom>
        </p:spPr>
      </p:pic>
      <p:sp>
        <p:nvSpPr>
          <p:cNvPr id="9" name="Text 3"/>
          <p:cNvSpPr/>
          <p:nvPr/>
        </p:nvSpPr>
        <p:spPr>
          <a:xfrm>
            <a:off x="476250" y="313695"/>
            <a:ext cx="1828800" cy="91418"/>
          </a:xfrm>
          <a:prstGeom prst="rect">
            <a:avLst/>
          </a:prstGeom>
          <a:noFill/>
          <a:ln/>
        </p:spPr>
        <p:txBody>
          <a:bodyPr wrap="square" lIns="0" tIns="0" rIns="0" bIns="0" rtlCol="0" anchor="t"/>
          <a:lstStyle/>
          <a:p>
            <a:pPr algn="l">
              <a:lnSpc>
                <a:spcPts val="720"/>
              </a:lnSpc>
            </a:pPr>
            <a:r>
              <a:rPr lang="en-US" sz="600" b="1" spc="240" kern="0" dirty="0">
                <a:solidFill>
                  <a:srgbClr val="FFFFFF"/>
                </a:solidFill>
                <a:latin typeface="DM Mono" pitchFamily="34" charset="0"/>
                <a:ea typeface="DM Mono" pitchFamily="34" charset="-122"/>
                <a:cs typeface="DM Mono" pitchFamily="34" charset="-120"/>
              </a:rPr>
              <a:t>SUMMER 2023 CO-OP HACKATHON</a:t>
            </a:r>
            <a:endParaRPr lang="en-US" sz="600" dirty="0"/>
          </a:p>
        </p:txBody>
      </p:sp>
      <p:sp>
        <p:nvSpPr>
          <p:cNvPr id="10" name="Text 4"/>
          <p:cNvSpPr/>
          <p:nvPr/>
        </p:nvSpPr>
        <p:spPr>
          <a:xfrm>
            <a:off x="2464747" y="313695"/>
            <a:ext cx="2743200" cy="91418"/>
          </a:xfrm>
          <a:prstGeom prst="rect">
            <a:avLst/>
          </a:prstGeom>
          <a:noFill/>
          <a:ln/>
        </p:spPr>
        <p:txBody>
          <a:bodyPr wrap="square" lIns="0" tIns="0" rIns="0" bIns="0" rtlCol="0" anchor="t"/>
          <a:lstStyle/>
          <a:p>
            <a:pPr algn="l">
              <a:lnSpc>
                <a:spcPts val="720"/>
              </a:lnSpc>
            </a:pPr>
            <a:r>
              <a:rPr lang="en-US" sz="600" b="1" spc="240" kern="0" dirty="0">
                <a:solidFill>
                  <a:srgbClr val="FFFFFF"/>
                </a:solidFill>
                <a:latin typeface="DM Mono" pitchFamily="34" charset="0"/>
                <a:ea typeface="DM Mono" pitchFamily="34" charset="-122"/>
                <a:cs typeface="DM Mono" pitchFamily="34" charset="-120"/>
              </a:rPr>
              <a:t>TEAM CO-OPPENHEIMER</a:t>
            </a:r>
            <a:endParaRPr lang="en-US" sz="600" dirty="0"/>
          </a:p>
        </p:txBody>
      </p:sp>
      <p:pic>
        <p:nvPicPr>
          <p:cNvPr id="11" name="Image 3" descr="https://pitch-assets-ccb95893-de3f-4266-973c-20049231b248.s3.eu-west-1.amazonaws.com/2512d6d9-08df-4647-b21c-ce04741c02d1?pitch-bytes=16964&amp;pitch-content-type=image%2Fpng">    </p:cNvPr>
          <p:cNvPicPr>
            <a:picLocks noChangeAspect="1"/>
          </p:cNvPicPr>
          <p:nvPr/>
        </p:nvPicPr>
        <p:blipFill>
          <a:blip r:embed="rId6"/>
          <a:srcRect l="0" r="0" t="0" b="0"/>
          <a:stretch/>
        </p:blipFill>
        <p:spPr>
          <a:xfrm>
            <a:off x="3072" y="4111515"/>
            <a:ext cx="1822476" cy="1822476"/>
          </a:xfrm>
          <a:prstGeom prst="rect">
            <a:avLst/>
          </a:prstGeom>
          <a:effectLst>
            <a:outerShdw sx="100000" sy="100000" kx="0" ky="0" algn="bl" rotWithShape="0" blurRad="152400" dist="50800" dir="3780000">
              <a:srgbClr val="000000">
                <a:alpha val="52000"/>
              </a:srgbClr>
            </a:outerShdw>
          </a:effectLst>
        </p:spPr>
      </p:pic>
      <p:pic>
        <p:nvPicPr>
          <p:cNvPr id="12" name="Image 4" descr="https://pitch-assets-ccb95893-de3f-4266-973c-20049231b248.s3.eu-west-1.amazonaws.com/try-pitch-pdf-export-logo.svg">
            <a:hlinkClick r:id="rId9" tooltip=""/>
          </p:cNvPr>
          <p:cNvPicPr>
            <a:picLocks noChangeAspect="1"/>
          </p:cNvPicPr>
          <p:nvPr/>
        </p:nvPicPr>
        <p:blipFill>
          <a:blip r:embed="rId7">
            <a:extLst>
              <a:ext uri="{96DAC541-7B7A-43D3-8B79-37D633B846F1}">
                <asvg:svgBlip xmlns:asvg="http://schemas.microsoft.com/office/drawing/2016/SVG/main" r:embed="rId8"/>
              </a:ext>
            </a:extLst>
          </a:blip>
          <a:srcRect l="0" r="0" t="0" b="0"/>
          <a:stretch/>
        </p:blipFill>
        <p:spPr>
          <a:xfrm>
            <a:off x="136595" y="4803153"/>
            <a:ext cx="515221" cy="22730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co-oppenheimer pitch deck</dc:title>
  <dc:subject>PptxGenJS Presentation</dc:subject>
  <dc:creator>Pitch Software GmbH</dc:creator>
  <cp:lastModifiedBy>Pitch Software GmbH</cp:lastModifiedBy>
  <cp:revision>1</cp:revision>
  <dcterms:created xsi:type="dcterms:W3CDTF">2023-08-25T17:57:41Z</dcterms:created>
  <dcterms:modified xsi:type="dcterms:W3CDTF">2023-08-25T17:57:41Z</dcterms:modified>
</cp:coreProperties>
</file>